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9.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0.xml" ContentType="application/vnd.openxmlformats-officedocument.presentationml.tags+xml"/>
  <Override PartName="/ppt/notesSlides/notesSlide42.xml" ContentType="application/vnd.openxmlformats-officedocument.presentationml.notesSlide+xml"/>
  <Override PartName="/ppt/tags/tag11.xml" ContentType="application/vnd.openxmlformats-officedocument.presentationml.tags+xml"/>
  <Override PartName="/ppt/notesSlides/notesSlide43.xml" ContentType="application/vnd.openxmlformats-officedocument.presentationml.notesSlide+xml"/>
  <Override PartName="/ppt/tags/tag12.xml" ContentType="application/vnd.openxmlformats-officedocument.presentationml.tags+xml"/>
  <Override PartName="/ppt/notesSlides/notesSlide44.xml" ContentType="application/vnd.openxmlformats-officedocument.presentationml.notesSlide+xml"/>
  <Override PartName="/ppt/tags/tag13.xml" ContentType="application/vnd.openxmlformats-officedocument.presentationml.tags+xml"/>
  <Override PartName="/ppt/notesSlides/notesSlide45.xml" ContentType="application/vnd.openxmlformats-officedocument.presentationml.notesSlide+xml"/>
  <Override PartName="/ppt/tags/tag14.xml" ContentType="application/vnd.openxmlformats-officedocument.presentationml.tags+xml"/>
  <Override PartName="/ppt/notesSlides/notesSlide46.xml" ContentType="application/vnd.openxmlformats-officedocument.presentationml.notesSlide+xml"/>
  <Override PartName="/ppt/tags/tag15.xml" ContentType="application/vnd.openxmlformats-officedocument.presentationml.tags+xml"/>
  <Override PartName="/ppt/notesSlides/notesSlide47.xml" ContentType="application/vnd.openxmlformats-officedocument.presentationml.notesSlide+xml"/>
  <Override PartName="/ppt/tags/tag16.xml" ContentType="application/vnd.openxmlformats-officedocument.presentationml.tags+xml"/>
  <Override PartName="/ppt/notesSlides/notesSlide48.xml" ContentType="application/vnd.openxmlformats-officedocument.presentationml.notesSlide+xml"/>
  <Override PartName="/ppt/tags/tag17.xml" ContentType="application/vnd.openxmlformats-officedocument.presentationml.tags+xml"/>
  <Override PartName="/ppt/notesSlides/notesSlide49.xml" ContentType="application/vnd.openxmlformats-officedocument.presentationml.notesSlide+xml"/>
  <Override PartName="/ppt/tags/tag18.xml" ContentType="application/vnd.openxmlformats-officedocument.presentationml.tags+xml"/>
  <Override PartName="/ppt/notesSlides/notesSlide50.xml" ContentType="application/vnd.openxmlformats-officedocument.presentationml.notesSlide+xml"/>
  <Override PartName="/ppt/tags/tag19.xml" ContentType="application/vnd.openxmlformats-officedocument.presentationml.tags+xml"/>
  <Override PartName="/ppt/notesSlides/notesSlide51.xml" ContentType="application/vnd.openxmlformats-officedocument.presentationml.notesSlide+xml"/>
  <Override PartName="/ppt/tags/tag20.xml" ContentType="application/vnd.openxmlformats-officedocument.presentationml.tags+xml"/>
  <Override PartName="/ppt/notesSlides/notesSlide52.xml" ContentType="application/vnd.openxmlformats-officedocument.presentationml.notesSlide+xml"/>
  <Override PartName="/ppt/tags/tag21.xml" ContentType="application/vnd.openxmlformats-officedocument.presentationml.tags+xml"/>
  <Override PartName="/ppt/notesSlides/notesSlide53.xml" ContentType="application/vnd.openxmlformats-officedocument.presentationml.notesSlide+xml"/>
  <Override PartName="/ppt/tags/tag22.xml" ContentType="application/vnd.openxmlformats-officedocument.presentationml.tags+xml"/>
  <Override PartName="/ppt/notesSlides/notesSlide54.xml" ContentType="application/vnd.openxmlformats-officedocument.presentationml.notesSlide+xml"/>
  <Override PartName="/ppt/tags/tag23.xml" ContentType="application/vnd.openxmlformats-officedocument.presentationml.tags+xml"/>
  <Override PartName="/ppt/notesSlides/notesSlide55.xml" ContentType="application/vnd.openxmlformats-officedocument.presentationml.notesSlide+xml"/>
  <Override PartName="/ppt/tags/tag24.xml" ContentType="application/vnd.openxmlformats-officedocument.presentationml.tags+xml"/>
  <Override PartName="/ppt/notesSlides/notesSlide56.xml" ContentType="application/vnd.openxmlformats-officedocument.presentationml.notesSlide+xml"/>
  <Override PartName="/ppt/tags/tag25.xml" ContentType="application/vnd.openxmlformats-officedocument.presentationml.tags+xml"/>
  <Override PartName="/ppt/notesSlides/notesSlide57.xml" ContentType="application/vnd.openxmlformats-officedocument.presentationml.notesSlide+xml"/>
  <Override PartName="/ppt/tags/tag26.xml" ContentType="application/vnd.openxmlformats-officedocument.presentationml.tags+xml"/>
  <Override PartName="/ppt/notesSlides/notesSlide58.xml" ContentType="application/vnd.openxmlformats-officedocument.presentationml.notesSlide+xml"/>
  <Override PartName="/ppt/tags/tag27.xml" ContentType="application/vnd.openxmlformats-officedocument.presentationml.tags+xml"/>
  <Override PartName="/ppt/notesSlides/notesSlide59.xml" ContentType="application/vnd.openxmlformats-officedocument.presentationml.notesSlide+xml"/>
  <Override PartName="/ppt/tags/tag28.xml" ContentType="application/vnd.openxmlformats-officedocument.presentationml.tags+xml"/>
  <Override PartName="/ppt/notesSlides/notesSlide60.xml" ContentType="application/vnd.openxmlformats-officedocument.presentationml.notesSlide+xml"/>
  <Override PartName="/ppt/tags/tag29.xml" ContentType="application/vnd.openxmlformats-officedocument.presentationml.tags+xml"/>
  <Override PartName="/ppt/notesSlides/notesSlide61.xml" ContentType="application/vnd.openxmlformats-officedocument.presentationml.notesSlide+xml"/>
  <Override PartName="/ppt/tags/tag30.xml" ContentType="application/vnd.openxmlformats-officedocument.presentationml.tags+xml"/>
  <Override PartName="/ppt/notesSlides/notesSlide62.xml" ContentType="application/vnd.openxmlformats-officedocument.presentationml.notesSlide+xml"/>
  <Override PartName="/ppt/tags/tag31.xml" ContentType="application/vnd.openxmlformats-officedocument.presentationml.tags+xml"/>
  <Override PartName="/ppt/notesSlides/notesSlide63.xml" ContentType="application/vnd.openxmlformats-officedocument.presentationml.notesSlide+xml"/>
  <Override PartName="/ppt/tags/tag32.xml" ContentType="application/vnd.openxmlformats-officedocument.presentationml.tags+xml"/>
  <Override PartName="/ppt/notesSlides/notesSlide64.xml" ContentType="application/vnd.openxmlformats-officedocument.presentationml.notesSlide+xml"/>
  <Override PartName="/ppt/tags/tag33.xml" ContentType="application/vnd.openxmlformats-officedocument.presentationml.tags+xml"/>
  <Override PartName="/ppt/notesSlides/notesSlide65.xml" ContentType="application/vnd.openxmlformats-officedocument.presentationml.notesSlide+xml"/>
  <Override PartName="/ppt/tags/tag34.xml" ContentType="application/vnd.openxmlformats-officedocument.presentationml.tags+xml"/>
  <Override PartName="/ppt/notesSlides/notesSlide66.xml" ContentType="application/vnd.openxmlformats-officedocument.presentationml.notesSlide+xml"/>
  <Override PartName="/ppt/tags/tag35.xml" ContentType="application/vnd.openxmlformats-officedocument.presentationml.tags+xml"/>
  <Override PartName="/ppt/notesSlides/notesSlide67.xml" ContentType="application/vnd.openxmlformats-officedocument.presentationml.notesSlide+xml"/>
  <Override PartName="/ppt/tags/tag36.xml" ContentType="application/vnd.openxmlformats-officedocument.presentationml.tags+xml"/>
  <Override PartName="/ppt/notesSlides/notesSlide68.xml" ContentType="application/vnd.openxmlformats-officedocument.presentationml.notesSlide+xml"/>
  <Override PartName="/ppt/tags/tag37.xml" ContentType="application/vnd.openxmlformats-officedocument.presentationml.tags+xml"/>
  <Override PartName="/ppt/notesSlides/notesSlide69.xml" ContentType="application/vnd.openxmlformats-officedocument.presentationml.notesSlide+xml"/>
  <Override PartName="/ppt/tags/tag38.xml" ContentType="application/vnd.openxmlformats-officedocument.presentationml.tags+xml"/>
  <Override PartName="/ppt/notesSlides/notesSlide70.xml" ContentType="application/vnd.openxmlformats-officedocument.presentationml.notesSlide+xml"/>
  <Override PartName="/ppt/tags/tag39.xml" ContentType="application/vnd.openxmlformats-officedocument.presentationml.tags+xml"/>
  <Override PartName="/ppt/notesSlides/notesSlide71.xml" ContentType="application/vnd.openxmlformats-officedocument.presentationml.notesSlide+xml"/>
  <Override PartName="/ppt/tags/tag40.xml" ContentType="application/vnd.openxmlformats-officedocument.presentationml.tags+xml"/>
  <Override PartName="/ppt/notesSlides/notesSlide7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74"/>
  </p:notesMasterIdLst>
  <p:sldIdLst>
    <p:sldId id="876" r:id="rId2"/>
    <p:sldId id="759" r:id="rId3"/>
    <p:sldId id="1054" r:id="rId4"/>
    <p:sldId id="1055" r:id="rId5"/>
    <p:sldId id="1095" r:id="rId6"/>
    <p:sldId id="1099" r:id="rId7"/>
    <p:sldId id="1097" r:id="rId8"/>
    <p:sldId id="1098" r:id="rId9"/>
    <p:sldId id="1056" r:id="rId10"/>
    <p:sldId id="1057" r:id="rId11"/>
    <p:sldId id="1058" r:id="rId12"/>
    <p:sldId id="1059" r:id="rId13"/>
    <p:sldId id="1060" r:id="rId14"/>
    <p:sldId id="1063" r:id="rId15"/>
    <p:sldId id="1064" r:id="rId16"/>
    <p:sldId id="1065" r:id="rId17"/>
    <p:sldId id="1067" r:id="rId18"/>
    <p:sldId id="1071" r:id="rId19"/>
    <p:sldId id="1072" r:id="rId20"/>
    <p:sldId id="1073" r:id="rId21"/>
    <p:sldId id="1074" r:id="rId22"/>
    <p:sldId id="1114" r:id="rId23"/>
    <p:sldId id="1077" r:id="rId24"/>
    <p:sldId id="1078" r:id="rId25"/>
    <p:sldId id="1079" r:id="rId26"/>
    <p:sldId id="1080" r:id="rId27"/>
    <p:sldId id="1081" r:id="rId28"/>
    <p:sldId id="1082" r:id="rId29"/>
    <p:sldId id="1100" r:id="rId30"/>
    <p:sldId id="1085" r:id="rId31"/>
    <p:sldId id="1086" r:id="rId32"/>
    <p:sldId id="1103" r:id="rId33"/>
    <p:sldId id="1104" r:id="rId34"/>
    <p:sldId id="1087" r:id="rId35"/>
    <p:sldId id="1106" r:id="rId36"/>
    <p:sldId id="1107" r:id="rId37"/>
    <p:sldId id="1108" r:id="rId38"/>
    <p:sldId id="1109" r:id="rId39"/>
    <p:sldId id="1110" r:id="rId40"/>
    <p:sldId id="1111" r:id="rId41"/>
    <p:sldId id="1112" r:id="rId42"/>
    <p:sldId id="1115" r:id="rId43"/>
    <p:sldId id="1117" r:id="rId44"/>
    <p:sldId id="788" r:id="rId45"/>
    <p:sldId id="790" r:id="rId46"/>
    <p:sldId id="927" r:id="rId47"/>
    <p:sldId id="886" r:id="rId48"/>
    <p:sldId id="792" r:id="rId49"/>
    <p:sldId id="881" r:id="rId50"/>
    <p:sldId id="930" r:id="rId51"/>
    <p:sldId id="795" r:id="rId52"/>
    <p:sldId id="812" r:id="rId53"/>
    <p:sldId id="960" r:id="rId54"/>
    <p:sldId id="1118" r:id="rId55"/>
    <p:sldId id="1068" r:id="rId56"/>
    <p:sldId id="808" r:id="rId57"/>
    <p:sldId id="961" r:id="rId58"/>
    <p:sldId id="932" r:id="rId59"/>
    <p:sldId id="1069" r:id="rId60"/>
    <p:sldId id="1070" r:id="rId61"/>
    <p:sldId id="771" r:id="rId62"/>
    <p:sldId id="865" r:id="rId63"/>
    <p:sldId id="934" r:id="rId64"/>
    <p:sldId id="1119" r:id="rId65"/>
    <p:sldId id="935" r:id="rId66"/>
    <p:sldId id="964" r:id="rId67"/>
    <p:sldId id="936" r:id="rId68"/>
    <p:sldId id="937" r:id="rId69"/>
    <p:sldId id="939" r:id="rId70"/>
    <p:sldId id="940" r:id="rId71"/>
    <p:sldId id="941" r:id="rId72"/>
    <p:sldId id="1123" r:id="rId73"/>
  </p:sldIdLst>
  <p:sldSz cx="9144000" cy="5143500" type="screen16x9"/>
  <p:notesSz cx="6858000" cy="9144000"/>
  <p:custDataLst>
    <p:tags r:id="rId75"/>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48" autoAdjust="0"/>
    <p:restoredTop sz="85145" autoAdjust="0"/>
  </p:normalViewPr>
  <p:slideViewPr>
    <p:cSldViewPr snapToGrid="0" showGuides="1">
      <p:cViewPr varScale="1">
        <p:scale>
          <a:sx n="203" d="100"/>
          <a:sy n="203" d="100"/>
        </p:scale>
        <p:origin x="200" y="448"/>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notesViewPr>
    <p:cSldViewPr snapToGrid="0">
      <p:cViewPr varScale="1">
        <p:scale>
          <a:sx n="62" d="100"/>
          <a:sy n="62" d="100"/>
        </p:scale>
        <p:origin x="2184"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úlius Baráth" userId="e650c4ab-697e-4750-bd58-c1531aabce95" providerId="ADAL" clId="{FF79D5BB-54CA-9C43-AF32-8B55FA4565F7}"/>
    <pc:docChg chg="addSld delSld modSld">
      <pc:chgData name="Július Baráth" userId="e650c4ab-697e-4750-bd58-c1531aabce95" providerId="ADAL" clId="{FF79D5BB-54CA-9C43-AF32-8B55FA4565F7}" dt="2020-01-20T11:55:57.591" v="15" actId="2696"/>
      <pc:docMkLst>
        <pc:docMk/>
      </pc:docMkLst>
      <pc:sldChg chg="del">
        <pc:chgData name="Július Baráth" userId="e650c4ab-697e-4750-bd58-c1531aabce95" providerId="ADAL" clId="{FF79D5BB-54CA-9C43-AF32-8B55FA4565F7}" dt="2020-01-20T11:55:33.573" v="13" actId="2696"/>
        <pc:sldMkLst>
          <pc:docMk/>
          <pc:sldMk cId="4190828277" sldId="291"/>
        </pc:sldMkLst>
      </pc:sldChg>
      <pc:sldChg chg="add">
        <pc:chgData name="Július Baráth" userId="e650c4ab-697e-4750-bd58-c1531aabce95" providerId="ADAL" clId="{FF79D5BB-54CA-9C43-AF32-8B55FA4565F7}" dt="2020-01-20T11:54:19.653" v="0"/>
        <pc:sldMkLst>
          <pc:docMk/>
          <pc:sldMk cId="2994153026" sldId="771"/>
        </pc:sldMkLst>
      </pc:sldChg>
      <pc:sldChg chg="add">
        <pc:chgData name="Július Baráth" userId="e650c4ab-697e-4750-bd58-c1531aabce95" providerId="ADAL" clId="{FF79D5BB-54CA-9C43-AF32-8B55FA4565F7}" dt="2020-01-20T11:54:19.653" v="0"/>
        <pc:sldMkLst>
          <pc:docMk/>
          <pc:sldMk cId="85633681" sldId="788"/>
        </pc:sldMkLst>
      </pc:sldChg>
      <pc:sldChg chg="add">
        <pc:chgData name="Július Baráth" userId="e650c4ab-697e-4750-bd58-c1531aabce95" providerId="ADAL" clId="{FF79D5BB-54CA-9C43-AF32-8B55FA4565F7}" dt="2020-01-20T11:54:19.653" v="0"/>
        <pc:sldMkLst>
          <pc:docMk/>
          <pc:sldMk cId="3260727395" sldId="790"/>
        </pc:sldMkLst>
      </pc:sldChg>
      <pc:sldChg chg="add">
        <pc:chgData name="Július Baráth" userId="e650c4ab-697e-4750-bd58-c1531aabce95" providerId="ADAL" clId="{FF79D5BB-54CA-9C43-AF32-8B55FA4565F7}" dt="2020-01-20T11:54:19.653" v="0"/>
        <pc:sldMkLst>
          <pc:docMk/>
          <pc:sldMk cId="184501299" sldId="792"/>
        </pc:sldMkLst>
      </pc:sldChg>
      <pc:sldChg chg="add">
        <pc:chgData name="Július Baráth" userId="e650c4ab-697e-4750-bd58-c1531aabce95" providerId="ADAL" clId="{FF79D5BB-54CA-9C43-AF32-8B55FA4565F7}" dt="2020-01-20T11:54:19.653" v="0"/>
        <pc:sldMkLst>
          <pc:docMk/>
          <pc:sldMk cId="3038212217" sldId="795"/>
        </pc:sldMkLst>
      </pc:sldChg>
      <pc:sldChg chg="add">
        <pc:chgData name="Július Baráth" userId="e650c4ab-697e-4750-bd58-c1531aabce95" providerId="ADAL" clId="{FF79D5BB-54CA-9C43-AF32-8B55FA4565F7}" dt="2020-01-20T11:54:19.653" v="0"/>
        <pc:sldMkLst>
          <pc:docMk/>
          <pc:sldMk cId="3701842878" sldId="808"/>
        </pc:sldMkLst>
      </pc:sldChg>
      <pc:sldChg chg="add">
        <pc:chgData name="Július Baráth" userId="e650c4ab-697e-4750-bd58-c1531aabce95" providerId="ADAL" clId="{FF79D5BB-54CA-9C43-AF32-8B55FA4565F7}" dt="2020-01-20T11:54:19.653" v="0"/>
        <pc:sldMkLst>
          <pc:docMk/>
          <pc:sldMk cId="2533486474" sldId="812"/>
        </pc:sldMkLst>
      </pc:sldChg>
      <pc:sldChg chg="del">
        <pc:chgData name="Július Baráth" userId="e650c4ab-697e-4750-bd58-c1531aabce95" providerId="ADAL" clId="{FF79D5BB-54CA-9C43-AF32-8B55FA4565F7}" dt="2020-01-20T11:54:43.943" v="4" actId="2696"/>
        <pc:sldMkLst>
          <pc:docMk/>
          <pc:sldMk cId="111192384" sldId="860"/>
        </pc:sldMkLst>
      </pc:sldChg>
      <pc:sldChg chg="add">
        <pc:chgData name="Július Baráth" userId="e650c4ab-697e-4750-bd58-c1531aabce95" providerId="ADAL" clId="{FF79D5BB-54CA-9C43-AF32-8B55FA4565F7}" dt="2020-01-20T11:54:19.653" v="0"/>
        <pc:sldMkLst>
          <pc:docMk/>
          <pc:sldMk cId="400586329" sldId="865"/>
        </pc:sldMkLst>
      </pc:sldChg>
      <pc:sldChg chg="del">
        <pc:chgData name="Július Baráth" userId="e650c4ab-697e-4750-bd58-c1531aabce95" providerId="ADAL" clId="{FF79D5BB-54CA-9C43-AF32-8B55FA4565F7}" dt="2020-01-20T11:55:32.740" v="12" actId="2696"/>
        <pc:sldMkLst>
          <pc:docMk/>
          <pc:sldMk cId="2054017943" sldId="874"/>
        </pc:sldMkLst>
      </pc:sldChg>
      <pc:sldChg chg="add">
        <pc:chgData name="Július Baráth" userId="e650c4ab-697e-4750-bd58-c1531aabce95" providerId="ADAL" clId="{FF79D5BB-54CA-9C43-AF32-8B55FA4565F7}" dt="2020-01-20T11:54:19.653" v="0"/>
        <pc:sldMkLst>
          <pc:docMk/>
          <pc:sldMk cId="1476563608" sldId="881"/>
        </pc:sldMkLst>
      </pc:sldChg>
      <pc:sldChg chg="add">
        <pc:chgData name="Július Baráth" userId="e650c4ab-697e-4750-bd58-c1531aabce95" providerId="ADAL" clId="{FF79D5BB-54CA-9C43-AF32-8B55FA4565F7}" dt="2020-01-20T11:54:19.653" v="0"/>
        <pc:sldMkLst>
          <pc:docMk/>
          <pc:sldMk cId="2815284186" sldId="886"/>
        </pc:sldMkLst>
      </pc:sldChg>
      <pc:sldChg chg="add">
        <pc:chgData name="Július Baráth" userId="e650c4ab-697e-4750-bd58-c1531aabce95" providerId="ADAL" clId="{FF79D5BB-54CA-9C43-AF32-8B55FA4565F7}" dt="2020-01-20T11:54:19.653" v="0"/>
        <pc:sldMkLst>
          <pc:docMk/>
          <pc:sldMk cId="2990580146" sldId="927"/>
        </pc:sldMkLst>
      </pc:sldChg>
      <pc:sldChg chg="add">
        <pc:chgData name="Július Baráth" userId="e650c4ab-697e-4750-bd58-c1531aabce95" providerId="ADAL" clId="{FF79D5BB-54CA-9C43-AF32-8B55FA4565F7}" dt="2020-01-20T11:54:19.653" v="0"/>
        <pc:sldMkLst>
          <pc:docMk/>
          <pc:sldMk cId="2941507530" sldId="930"/>
        </pc:sldMkLst>
      </pc:sldChg>
      <pc:sldChg chg="add">
        <pc:chgData name="Július Baráth" userId="e650c4ab-697e-4750-bd58-c1531aabce95" providerId="ADAL" clId="{FF79D5BB-54CA-9C43-AF32-8B55FA4565F7}" dt="2020-01-20T11:54:19.653" v="0"/>
        <pc:sldMkLst>
          <pc:docMk/>
          <pc:sldMk cId="155150308" sldId="932"/>
        </pc:sldMkLst>
      </pc:sldChg>
      <pc:sldChg chg="add">
        <pc:chgData name="Július Baráth" userId="e650c4ab-697e-4750-bd58-c1531aabce95" providerId="ADAL" clId="{FF79D5BB-54CA-9C43-AF32-8B55FA4565F7}" dt="2020-01-20T11:54:19.653" v="0"/>
        <pc:sldMkLst>
          <pc:docMk/>
          <pc:sldMk cId="883960835" sldId="934"/>
        </pc:sldMkLst>
      </pc:sldChg>
      <pc:sldChg chg="add">
        <pc:chgData name="Július Baráth" userId="e650c4ab-697e-4750-bd58-c1531aabce95" providerId="ADAL" clId="{FF79D5BB-54CA-9C43-AF32-8B55FA4565F7}" dt="2020-01-20T11:54:19.653" v="0"/>
        <pc:sldMkLst>
          <pc:docMk/>
          <pc:sldMk cId="476368755" sldId="935"/>
        </pc:sldMkLst>
      </pc:sldChg>
      <pc:sldChg chg="add">
        <pc:chgData name="Július Baráth" userId="e650c4ab-697e-4750-bd58-c1531aabce95" providerId="ADAL" clId="{FF79D5BB-54CA-9C43-AF32-8B55FA4565F7}" dt="2020-01-20T11:54:19.653" v="0"/>
        <pc:sldMkLst>
          <pc:docMk/>
          <pc:sldMk cId="1173040920" sldId="936"/>
        </pc:sldMkLst>
      </pc:sldChg>
      <pc:sldChg chg="add">
        <pc:chgData name="Július Baráth" userId="e650c4ab-697e-4750-bd58-c1531aabce95" providerId="ADAL" clId="{FF79D5BB-54CA-9C43-AF32-8B55FA4565F7}" dt="2020-01-20T11:54:19.653" v="0"/>
        <pc:sldMkLst>
          <pc:docMk/>
          <pc:sldMk cId="3651794685" sldId="937"/>
        </pc:sldMkLst>
      </pc:sldChg>
      <pc:sldChg chg="add">
        <pc:chgData name="Július Baráth" userId="e650c4ab-697e-4750-bd58-c1531aabce95" providerId="ADAL" clId="{FF79D5BB-54CA-9C43-AF32-8B55FA4565F7}" dt="2020-01-20T11:54:19.653" v="0"/>
        <pc:sldMkLst>
          <pc:docMk/>
          <pc:sldMk cId="1456737689" sldId="939"/>
        </pc:sldMkLst>
      </pc:sldChg>
      <pc:sldChg chg="add">
        <pc:chgData name="Július Baráth" userId="e650c4ab-697e-4750-bd58-c1531aabce95" providerId="ADAL" clId="{FF79D5BB-54CA-9C43-AF32-8B55FA4565F7}" dt="2020-01-20T11:54:19.653" v="0"/>
        <pc:sldMkLst>
          <pc:docMk/>
          <pc:sldMk cId="892725429" sldId="940"/>
        </pc:sldMkLst>
      </pc:sldChg>
      <pc:sldChg chg="add">
        <pc:chgData name="Július Baráth" userId="e650c4ab-697e-4750-bd58-c1531aabce95" providerId="ADAL" clId="{FF79D5BB-54CA-9C43-AF32-8B55FA4565F7}" dt="2020-01-20T11:54:19.653" v="0"/>
        <pc:sldMkLst>
          <pc:docMk/>
          <pc:sldMk cId="2177242098" sldId="941"/>
        </pc:sldMkLst>
      </pc:sldChg>
      <pc:sldChg chg="add del">
        <pc:chgData name="Július Baráth" userId="e650c4ab-697e-4750-bd58-c1531aabce95" providerId="ADAL" clId="{FF79D5BB-54CA-9C43-AF32-8B55FA4565F7}" dt="2020-01-20T11:54:30.513" v="1" actId="2696"/>
        <pc:sldMkLst>
          <pc:docMk/>
          <pc:sldMk cId="989069811" sldId="946"/>
        </pc:sldMkLst>
      </pc:sldChg>
      <pc:sldChg chg="del">
        <pc:chgData name="Július Baráth" userId="e650c4ab-697e-4750-bd58-c1531aabce95" providerId="ADAL" clId="{FF79D5BB-54CA-9C43-AF32-8B55FA4565F7}" dt="2020-01-20T11:55:29.514" v="8" actId="2696"/>
        <pc:sldMkLst>
          <pc:docMk/>
          <pc:sldMk cId="410599242" sldId="957"/>
        </pc:sldMkLst>
      </pc:sldChg>
      <pc:sldChg chg="del">
        <pc:chgData name="Július Baráth" userId="e650c4ab-697e-4750-bd58-c1531aabce95" providerId="ADAL" clId="{FF79D5BB-54CA-9C43-AF32-8B55FA4565F7}" dt="2020-01-20T11:55:31.414" v="10" actId="2696"/>
        <pc:sldMkLst>
          <pc:docMk/>
          <pc:sldMk cId="2548999575" sldId="958"/>
        </pc:sldMkLst>
      </pc:sldChg>
      <pc:sldChg chg="add">
        <pc:chgData name="Július Baráth" userId="e650c4ab-697e-4750-bd58-c1531aabce95" providerId="ADAL" clId="{FF79D5BB-54CA-9C43-AF32-8B55FA4565F7}" dt="2020-01-20T11:54:19.653" v="0"/>
        <pc:sldMkLst>
          <pc:docMk/>
          <pc:sldMk cId="2782735368" sldId="960"/>
        </pc:sldMkLst>
      </pc:sldChg>
      <pc:sldChg chg="add">
        <pc:chgData name="Július Baráth" userId="e650c4ab-697e-4750-bd58-c1531aabce95" providerId="ADAL" clId="{FF79D5BB-54CA-9C43-AF32-8B55FA4565F7}" dt="2020-01-20T11:54:19.653" v="0"/>
        <pc:sldMkLst>
          <pc:docMk/>
          <pc:sldMk cId="2492506044" sldId="961"/>
        </pc:sldMkLst>
      </pc:sldChg>
      <pc:sldChg chg="add">
        <pc:chgData name="Július Baráth" userId="e650c4ab-697e-4750-bd58-c1531aabce95" providerId="ADAL" clId="{FF79D5BB-54CA-9C43-AF32-8B55FA4565F7}" dt="2020-01-20T11:54:19.653" v="0"/>
        <pc:sldMkLst>
          <pc:docMk/>
          <pc:sldMk cId="1254471266" sldId="964"/>
        </pc:sldMkLst>
      </pc:sldChg>
      <pc:sldChg chg="add">
        <pc:chgData name="Július Baráth" userId="e650c4ab-697e-4750-bd58-c1531aabce95" providerId="ADAL" clId="{FF79D5BB-54CA-9C43-AF32-8B55FA4565F7}" dt="2020-01-20T11:54:19.653" v="0"/>
        <pc:sldMkLst>
          <pc:docMk/>
          <pc:sldMk cId="4191546551" sldId="1068"/>
        </pc:sldMkLst>
      </pc:sldChg>
      <pc:sldChg chg="add">
        <pc:chgData name="Július Baráth" userId="e650c4ab-697e-4750-bd58-c1531aabce95" providerId="ADAL" clId="{FF79D5BB-54CA-9C43-AF32-8B55FA4565F7}" dt="2020-01-20T11:54:19.653" v="0"/>
        <pc:sldMkLst>
          <pc:docMk/>
          <pc:sldMk cId="2425632986" sldId="1069"/>
        </pc:sldMkLst>
      </pc:sldChg>
      <pc:sldChg chg="add">
        <pc:chgData name="Július Baráth" userId="e650c4ab-697e-4750-bd58-c1531aabce95" providerId="ADAL" clId="{FF79D5BB-54CA-9C43-AF32-8B55FA4565F7}" dt="2020-01-20T11:54:19.653" v="0"/>
        <pc:sldMkLst>
          <pc:docMk/>
          <pc:sldMk cId="3163274857" sldId="1070"/>
        </pc:sldMkLst>
      </pc:sldChg>
      <pc:sldChg chg="del">
        <pc:chgData name="Július Baráth" userId="e650c4ab-697e-4750-bd58-c1531aabce95" providerId="ADAL" clId="{FF79D5BB-54CA-9C43-AF32-8B55FA4565F7}" dt="2020-01-20T11:55:32.020" v="11" actId="2696"/>
        <pc:sldMkLst>
          <pc:docMk/>
          <pc:sldMk cId="409109726" sldId="1089"/>
        </pc:sldMkLst>
      </pc:sldChg>
      <pc:sldChg chg="del">
        <pc:chgData name="Július Baráth" userId="e650c4ab-697e-4750-bd58-c1531aabce95" providerId="ADAL" clId="{FF79D5BB-54CA-9C43-AF32-8B55FA4565F7}" dt="2020-01-20T11:55:30.526" v="9" actId="2696"/>
        <pc:sldMkLst>
          <pc:docMk/>
          <pc:sldMk cId="1352804588" sldId="1092"/>
        </pc:sldMkLst>
      </pc:sldChg>
      <pc:sldChg chg="del">
        <pc:chgData name="Július Baráth" userId="e650c4ab-697e-4750-bd58-c1531aabce95" providerId="ADAL" clId="{FF79D5BB-54CA-9C43-AF32-8B55FA4565F7}" dt="2020-01-20T11:55:13.919" v="5" actId="2696"/>
        <pc:sldMkLst>
          <pc:docMk/>
          <pc:sldMk cId="2178463421" sldId="1101"/>
        </pc:sldMkLst>
      </pc:sldChg>
      <pc:sldChg chg="del">
        <pc:chgData name="Július Baráth" userId="e650c4ab-697e-4750-bd58-c1531aabce95" providerId="ADAL" clId="{FF79D5BB-54CA-9C43-AF32-8B55FA4565F7}" dt="2020-01-20T11:55:17.285" v="6" actId="2696"/>
        <pc:sldMkLst>
          <pc:docMk/>
          <pc:sldMk cId="1140437566" sldId="1102"/>
        </pc:sldMkLst>
      </pc:sldChg>
      <pc:sldChg chg="del">
        <pc:chgData name="Július Baráth" userId="e650c4ab-697e-4750-bd58-c1531aabce95" providerId="ADAL" clId="{FF79D5BB-54CA-9C43-AF32-8B55FA4565F7}" dt="2020-01-20T11:55:21.483" v="7" actId="2696"/>
        <pc:sldMkLst>
          <pc:docMk/>
          <pc:sldMk cId="3368304873" sldId="1105"/>
        </pc:sldMkLst>
      </pc:sldChg>
      <pc:sldChg chg="add">
        <pc:chgData name="Július Baráth" userId="e650c4ab-697e-4750-bd58-c1531aabce95" providerId="ADAL" clId="{FF79D5BB-54CA-9C43-AF32-8B55FA4565F7}" dt="2020-01-20T11:54:19.653" v="0"/>
        <pc:sldMkLst>
          <pc:docMk/>
          <pc:sldMk cId="3095368689" sldId="1115"/>
        </pc:sldMkLst>
      </pc:sldChg>
      <pc:sldChg chg="add del">
        <pc:chgData name="Július Baráth" userId="e650c4ab-697e-4750-bd58-c1531aabce95" providerId="ADAL" clId="{FF79D5BB-54CA-9C43-AF32-8B55FA4565F7}" dt="2020-01-20T11:55:35.283" v="14" actId="2696"/>
        <pc:sldMkLst>
          <pc:docMk/>
          <pc:sldMk cId="164152823" sldId="1116"/>
        </pc:sldMkLst>
      </pc:sldChg>
      <pc:sldChg chg="add">
        <pc:chgData name="Július Baráth" userId="e650c4ab-697e-4750-bd58-c1531aabce95" providerId="ADAL" clId="{FF79D5BB-54CA-9C43-AF32-8B55FA4565F7}" dt="2020-01-20T11:54:19.653" v="0"/>
        <pc:sldMkLst>
          <pc:docMk/>
          <pc:sldMk cId="3963472182" sldId="1117"/>
        </pc:sldMkLst>
      </pc:sldChg>
      <pc:sldChg chg="add">
        <pc:chgData name="Július Baráth" userId="e650c4ab-697e-4750-bd58-c1531aabce95" providerId="ADAL" clId="{FF79D5BB-54CA-9C43-AF32-8B55FA4565F7}" dt="2020-01-20T11:54:19.653" v="0"/>
        <pc:sldMkLst>
          <pc:docMk/>
          <pc:sldMk cId="1224992216" sldId="1118"/>
        </pc:sldMkLst>
      </pc:sldChg>
      <pc:sldChg chg="add">
        <pc:chgData name="Július Baráth" userId="e650c4ab-697e-4750-bd58-c1531aabce95" providerId="ADAL" clId="{FF79D5BB-54CA-9C43-AF32-8B55FA4565F7}" dt="2020-01-20T11:54:19.653" v="0"/>
        <pc:sldMkLst>
          <pc:docMk/>
          <pc:sldMk cId="3346967825" sldId="1119"/>
        </pc:sldMkLst>
      </pc:sldChg>
      <pc:sldChg chg="add del">
        <pc:chgData name="Július Baráth" userId="e650c4ab-697e-4750-bd58-c1531aabce95" providerId="ADAL" clId="{FF79D5BB-54CA-9C43-AF32-8B55FA4565F7}" dt="2020-01-20T11:55:57.591" v="15" actId="2696"/>
        <pc:sldMkLst>
          <pc:docMk/>
          <pc:sldMk cId="571941226" sldId="1120"/>
        </pc:sldMkLst>
      </pc:sldChg>
      <pc:sldChg chg="add del">
        <pc:chgData name="Július Baráth" userId="e650c4ab-697e-4750-bd58-c1531aabce95" providerId="ADAL" clId="{FF79D5BB-54CA-9C43-AF32-8B55FA4565F7}" dt="2020-01-20T11:54:30.518" v="2" actId="2696"/>
        <pc:sldMkLst>
          <pc:docMk/>
          <pc:sldMk cId="1468806029" sldId="1121"/>
        </pc:sldMkLst>
      </pc:sldChg>
      <pc:sldChg chg="add del">
        <pc:chgData name="Július Baráth" userId="e650c4ab-697e-4750-bd58-c1531aabce95" providerId="ADAL" clId="{FF79D5BB-54CA-9C43-AF32-8B55FA4565F7}" dt="2020-01-20T11:54:30.523" v="3" actId="2696"/>
        <pc:sldMkLst>
          <pc:docMk/>
          <pc:sldMk cId="3412811897" sldId="1122"/>
        </pc:sldMkLst>
      </pc:sldChg>
      <pc:sldChg chg="add">
        <pc:chgData name="Július Baráth" userId="e650c4ab-697e-4750-bd58-c1531aabce95" providerId="ADAL" clId="{FF79D5BB-54CA-9C43-AF32-8B55FA4565F7}" dt="2020-01-20T11:54:19.653" v="0"/>
        <pc:sldMkLst>
          <pc:docMk/>
          <pc:sldMk cId="937095944" sldId="1123"/>
        </pc:sldMkLst>
      </pc:sldChg>
    </pc:docChg>
  </pc:docChgLst>
  <pc:docChgLst>
    <pc:chgData name="Július Baráth" userId="e650c4ab-697e-4750-bd58-c1531aabce95" providerId="ADAL" clId="{366105AD-A7E1-2344-A895-B2D6BE182A7C}"/>
    <pc:docChg chg="modSld">
      <pc:chgData name="Július Baráth" userId="e650c4ab-697e-4750-bd58-c1531aabce95" providerId="ADAL" clId="{366105AD-A7E1-2344-A895-B2D6BE182A7C}" dt="2022-04-06T06:59:49.699" v="6" actId="113"/>
      <pc:docMkLst>
        <pc:docMk/>
      </pc:docMkLst>
      <pc:sldChg chg="modSp mod">
        <pc:chgData name="Július Baráth" userId="e650c4ab-697e-4750-bd58-c1531aabce95" providerId="ADAL" clId="{366105AD-A7E1-2344-A895-B2D6BE182A7C}" dt="2022-04-06T06:59:49.699" v="6" actId="113"/>
        <pc:sldMkLst>
          <pc:docMk/>
          <pc:sldMk cId="3260727395" sldId="790"/>
        </pc:sldMkLst>
        <pc:spChg chg="mod">
          <ac:chgData name="Július Baráth" userId="e650c4ab-697e-4750-bd58-c1531aabce95" providerId="ADAL" clId="{366105AD-A7E1-2344-A895-B2D6BE182A7C}" dt="2022-04-06T06:59:49.699" v="6" actId="113"/>
          <ac:spMkLst>
            <pc:docMk/>
            <pc:sldMk cId="3260727395" sldId="790"/>
            <ac:spMk id="8195" creationId="{00000000-0000-0000-0000-000000000000}"/>
          </ac:spMkLst>
        </pc:spChg>
      </pc:sldChg>
      <pc:sldChg chg="modSp mod">
        <pc:chgData name="Július Baráth" userId="e650c4ab-697e-4750-bd58-c1531aabce95" providerId="ADAL" clId="{366105AD-A7E1-2344-A895-B2D6BE182A7C}" dt="2022-04-06T05:48:50.838" v="1" actId="113"/>
        <pc:sldMkLst>
          <pc:docMk/>
          <pc:sldMk cId="460195152" sldId="1073"/>
        </pc:sldMkLst>
        <pc:spChg chg="mod">
          <ac:chgData name="Július Baráth" userId="e650c4ab-697e-4750-bd58-c1531aabce95" providerId="ADAL" clId="{366105AD-A7E1-2344-A895-B2D6BE182A7C}" dt="2022-04-06T05:48:50.838" v="1" actId="113"/>
          <ac:spMkLst>
            <pc:docMk/>
            <pc:sldMk cId="460195152" sldId="1073"/>
            <ac:spMk id="5" creationId="{CC4F0493-B526-DE4A-B220-F79C82C4F124}"/>
          </ac:spMkLst>
        </pc:spChg>
      </pc:sldChg>
    </pc:docChg>
  </pc:docChgLst>
  <pc:docChgLst>
    <pc:chgData name="Július Baráth" userId="e650c4ab-697e-4750-bd58-c1531aabce95" providerId="ADAL" clId="{2B377041-7084-4DC7-ACCD-7FB33555B436}"/>
    <pc:docChg chg="delSld modSld">
      <pc:chgData name="Július Baráth" userId="e650c4ab-697e-4750-bd58-c1531aabce95" providerId="ADAL" clId="{2B377041-7084-4DC7-ACCD-7FB33555B436}" dt="2021-03-09T09:10:47.102" v="11" actId="1076"/>
      <pc:docMkLst>
        <pc:docMk/>
      </pc:docMkLst>
      <pc:sldChg chg="addSp modSp mod">
        <pc:chgData name="Július Baráth" userId="e650c4ab-697e-4750-bd58-c1531aabce95" providerId="ADAL" clId="{2B377041-7084-4DC7-ACCD-7FB33555B436}" dt="2021-03-09T09:10:47.102" v="11" actId="1076"/>
        <pc:sldMkLst>
          <pc:docMk/>
          <pc:sldMk cId="2765030269" sldId="1065"/>
        </pc:sldMkLst>
        <pc:graphicFrameChg chg="add mod modGraphic">
          <ac:chgData name="Július Baráth" userId="e650c4ab-697e-4750-bd58-c1531aabce95" providerId="ADAL" clId="{2B377041-7084-4DC7-ACCD-7FB33555B436}" dt="2021-03-09T09:10:13.189" v="8" actId="1076"/>
          <ac:graphicFrameMkLst>
            <pc:docMk/>
            <pc:sldMk cId="2765030269" sldId="1065"/>
            <ac:graphicFrameMk id="6" creationId="{C74843AA-69AC-4389-883C-F7A5C4C680A0}"/>
          </ac:graphicFrameMkLst>
        </pc:graphicFrameChg>
        <pc:picChg chg="mod">
          <ac:chgData name="Július Baráth" userId="e650c4ab-697e-4750-bd58-c1531aabce95" providerId="ADAL" clId="{2B377041-7084-4DC7-ACCD-7FB33555B436}" dt="2021-03-09T09:10:47.102" v="11" actId="1076"/>
          <ac:picMkLst>
            <pc:docMk/>
            <pc:sldMk cId="2765030269" sldId="1065"/>
            <ac:picMk id="5" creationId="{9CE026F8-2EF7-429A-82BF-ABD2601766B8}"/>
          </ac:picMkLst>
        </pc:picChg>
      </pc:sldChg>
      <pc:sldChg chg="modSp del mod">
        <pc:chgData name="Július Baráth" userId="e650c4ab-697e-4750-bd58-c1531aabce95" providerId="ADAL" clId="{2B377041-7084-4DC7-ACCD-7FB33555B436}" dt="2021-03-09T09:10:24.306" v="10" actId="2696"/>
        <pc:sldMkLst>
          <pc:docMk/>
          <pc:sldMk cId="1775858900" sldId="1066"/>
        </pc:sldMkLst>
        <pc:graphicFrameChg chg="modGraphic">
          <ac:chgData name="Július Baráth" userId="e650c4ab-697e-4750-bd58-c1531aabce95" providerId="ADAL" clId="{2B377041-7084-4DC7-ACCD-7FB33555B436}" dt="2021-03-09T09:09:22.701" v="0" actId="14734"/>
          <ac:graphicFrameMkLst>
            <pc:docMk/>
            <pc:sldMk cId="1775858900" sldId="1066"/>
            <ac:graphicFrameMk id="6" creationId="{3F2E23C1-508F-7649-AE14-E808BD745B8C}"/>
          </ac:graphicFrameMkLst>
        </pc:graphicFrameChg>
      </pc:sldChg>
    </pc:docChg>
  </pc:docChgLst>
  <pc:docChgLst>
    <pc:chgData name="Baráth, Július" userId="aebde9b9-dccc-4475-a9ac-c05e78323d7a" providerId="ADAL" clId="{7761AB07-1F8E-564F-9261-D385C897D406}"/>
    <pc:docChg chg="modSld">
      <pc:chgData name="Baráth, Július" userId="aebde9b9-dccc-4475-a9ac-c05e78323d7a" providerId="ADAL" clId="{7761AB07-1F8E-564F-9261-D385C897D406}" dt="2023-04-26T05:13:49.701" v="3" actId="113"/>
      <pc:docMkLst>
        <pc:docMk/>
      </pc:docMkLst>
      <pc:sldChg chg="modSp mod">
        <pc:chgData name="Baráth, Július" userId="aebde9b9-dccc-4475-a9ac-c05e78323d7a" providerId="ADAL" clId="{7761AB07-1F8E-564F-9261-D385C897D406}" dt="2023-04-26T05:13:49.701" v="3" actId="113"/>
        <pc:sldMkLst>
          <pc:docMk/>
          <pc:sldMk cId="3260727395" sldId="790"/>
        </pc:sldMkLst>
        <pc:spChg chg="mod">
          <ac:chgData name="Baráth, Július" userId="aebde9b9-dccc-4475-a9ac-c05e78323d7a" providerId="ADAL" clId="{7761AB07-1F8E-564F-9261-D385C897D406}" dt="2023-04-26T05:13:49.701" v="3" actId="113"/>
          <ac:spMkLst>
            <pc:docMk/>
            <pc:sldMk cId="3260727395" sldId="790"/>
            <ac:spMk id="8195" creationId="{00000000-0000-0000-0000-000000000000}"/>
          </ac:spMkLst>
        </pc:spChg>
      </pc:sldChg>
      <pc:sldChg chg="modSp mod">
        <pc:chgData name="Baráth, Július" userId="aebde9b9-dccc-4475-a9ac-c05e78323d7a" providerId="ADAL" clId="{7761AB07-1F8E-564F-9261-D385C897D406}" dt="2023-04-26T05:10:59.971" v="1" actId="20577"/>
        <pc:sldMkLst>
          <pc:docMk/>
          <pc:sldMk cId="2396540309" sldId="1106"/>
        </pc:sldMkLst>
        <pc:spChg chg="mod">
          <ac:chgData name="Baráth, Július" userId="aebde9b9-dccc-4475-a9ac-c05e78323d7a" providerId="ADAL" clId="{7761AB07-1F8E-564F-9261-D385C897D406}" dt="2023-04-26T05:10:59.971" v="1" actId="20577"/>
          <ac:spMkLst>
            <pc:docMk/>
            <pc:sldMk cId="2396540309" sldId="1106"/>
            <ac:spMk id="4" creationId="{47C98538-A3BD-9F47-9419-316666EE7D5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4/26/23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14.2 – TCP Overview</a:t>
            </a:r>
          </a:p>
          <a:p>
            <a:r>
              <a:rPr lang="en-US" dirty="0"/>
              <a:t>14.2.1 – TCP Features</a:t>
            </a:r>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2552125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14.2 – TCP Overview</a:t>
            </a:r>
          </a:p>
          <a:p>
            <a:r>
              <a:rPr lang="en-US" dirty="0"/>
              <a:t>14.2.2 – TCP Header</a:t>
            </a:r>
          </a:p>
        </p:txBody>
      </p:sp>
      <p:sp>
        <p:nvSpPr>
          <p:cNvPr id="4" name="Slide Number Placeholder 3"/>
          <p:cNvSpPr>
            <a:spLocks noGrp="1"/>
          </p:cNvSpPr>
          <p:nvPr>
            <p:ph type="sldNum" sz="quarter" idx="5"/>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4173039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14.2 – TCP Overview</a:t>
            </a:r>
          </a:p>
          <a:p>
            <a:r>
              <a:rPr lang="en-US" dirty="0"/>
              <a:t>14.2.3 – TCP Header</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4136994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14.2 – TCP Overview</a:t>
            </a:r>
          </a:p>
          <a:p>
            <a:r>
              <a:rPr lang="en-US" dirty="0"/>
              <a:t>14.2.4 – Applications that use TCP</a:t>
            </a:r>
          </a:p>
          <a:p>
            <a:r>
              <a:rPr lang="en-US" dirty="0"/>
              <a:t>14.2.5 Check your Understanding – TCP Overview</a:t>
            </a:r>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4113318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14.3 – UDP Overview</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977755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14.3 – UDP Overview</a:t>
            </a:r>
          </a:p>
          <a:p>
            <a:r>
              <a:rPr lang="en-US" dirty="0"/>
              <a:t>14.3.1 – UDP Features</a:t>
            </a:r>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3315570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14.3 – UDP Overview</a:t>
            </a:r>
          </a:p>
          <a:p>
            <a:r>
              <a:rPr lang="en-US" dirty="0"/>
              <a:t>14.3.2 – UDP Header</a:t>
            </a:r>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2981002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14.3 – UDP Overview</a:t>
            </a:r>
          </a:p>
          <a:p>
            <a:r>
              <a:rPr lang="en-US" dirty="0"/>
              <a:t>14.3.4 – Applications that use UDP</a:t>
            </a:r>
          </a:p>
          <a:p>
            <a:r>
              <a:rPr lang="en-US" dirty="0"/>
              <a:t>14.3.5 - Check Your Understanding – UDP Overview</a:t>
            </a:r>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3301197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p:txBody>
      </p:sp>
      <p:sp>
        <p:nvSpPr>
          <p:cNvPr id="4" name="Slide Number Placeholder 3"/>
          <p:cNvSpPr>
            <a:spLocks noGrp="1"/>
          </p:cNvSpPr>
          <p:nvPr>
            <p:ph type="sldNum" sz="quarter" idx="10"/>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815519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a:p>
            <a:r>
              <a:rPr lang="en-US" dirty="0"/>
              <a:t>14.4.1 - Multiple Separate Communications</a:t>
            </a:r>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827872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–Transport Layer</a:t>
            </a:r>
          </a:p>
          <a:p>
            <a:r>
              <a:rPr lang="en-US" dirty="0"/>
              <a:t>14.1 - Transportation of Data</a:t>
            </a:r>
          </a:p>
        </p:txBody>
      </p:sp>
      <p:sp>
        <p:nvSpPr>
          <p:cNvPr id="4" name="Slide Number Placeholder 3"/>
          <p:cNvSpPr>
            <a:spLocks noGrp="1"/>
          </p:cNvSpPr>
          <p:nvPr>
            <p:ph type="sldNum" sz="quarter" idx="10"/>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a:p>
            <a:r>
              <a:rPr lang="en-US" dirty="0"/>
              <a:t>14.4.2 – Socket Pairs</a:t>
            </a:r>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1134731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a:p>
            <a:r>
              <a:rPr lang="en-US" dirty="0"/>
              <a:t>14.4.3 - Port Number Groups</a:t>
            </a:r>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890036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a:p>
            <a:r>
              <a:rPr lang="en-US" dirty="0"/>
              <a:t>14.4.3 - Port Number Groups (Cont.)</a:t>
            </a:r>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1486062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a:p>
            <a:r>
              <a:rPr lang="en-US" dirty="0"/>
              <a:t>14.4.4 - The netstat Command</a:t>
            </a:r>
          </a:p>
          <a:p>
            <a:r>
              <a:rPr lang="en-US" dirty="0"/>
              <a:t>14.4.5 – Check Your Understanding – Port Numbers</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1412074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p:txBody>
      </p:sp>
      <p:sp>
        <p:nvSpPr>
          <p:cNvPr id="4" name="Slide Number Placeholder 3"/>
          <p:cNvSpPr>
            <a:spLocks noGrp="1"/>
          </p:cNvSpPr>
          <p:nvPr>
            <p:ph type="sldNum" sz="quarter" idx="10"/>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1200960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a:p>
            <a:r>
              <a:rPr lang="en-US" dirty="0"/>
              <a:t>14.5.1 – TCP Server Processes</a:t>
            </a:r>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61009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a:p>
            <a:r>
              <a:rPr lang="en-US" dirty="0"/>
              <a:t>14.5.2 – TCP Connection Establishment</a:t>
            </a:r>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878284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a:p>
            <a:r>
              <a:rPr lang="en-US" dirty="0"/>
              <a:t>14.5.3 – Session Termination</a:t>
            </a:r>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318648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a:p>
            <a:r>
              <a:rPr lang="en-US" dirty="0"/>
              <a:t>14.5.4 – Three-way Handshake Establishment</a:t>
            </a:r>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605540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a:p>
            <a:r>
              <a:rPr lang="en-US" dirty="0"/>
              <a:t>14.5.4 – Three-way Handshake Analysis</a:t>
            </a:r>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3405658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–Transport Layer</a:t>
            </a:r>
          </a:p>
          <a:p>
            <a:r>
              <a:rPr lang="en-US" dirty="0"/>
              <a:t>14.1 - Transportation of Data</a:t>
            </a:r>
          </a:p>
          <a:p>
            <a:r>
              <a:rPr lang="en-US" dirty="0"/>
              <a:t>14.1.1 – Role of the Transport Layer</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17190075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a:p>
            <a:r>
              <a:rPr lang="en-US" dirty="0"/>
              <a:t>14.6.1 – TCP Reliability – Guaranteed and Ordered Delivery</a:t>
            </a:r>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3782970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a:p>
            <a:r>
              <a:rPr lang="en-US" dirty="0"/>
              <a:t>14.6.3 TCP Reliability – Data Loss and Transmission</a:t>
            </a:r>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608117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a:p>
            <a:r>
              <a:rPr lang="en-US" dirty="0"/>
              <a:t>14.6.3 TCP Reliability – Data Loss and Transmission (Cont.)</a:t>
            </a:r>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2774699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a:p>
            <a:r>
              <a:rPr lang="en-US" dirty="0"/>
              <a:t>14.6.5 – TCP Flow Control – Window Size and Acknowledgments</a:t>
            </a:r>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3492334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a:p>
            <a:r>
              <a:rPr lang="en-US" dirty="0"/>
              <a:t>14.6.6 – TCP Flow Control – Maximum Segment Size (MSS)</a:t>
            </a:r>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2221130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a:p>
            <a:r>
              <a:rPr lang="en-US" dirty="0"/>
              <a:t>14.6.7 – TCP Flow Control – Congestion Avoidance</a:t>
            </a:r>
          </a:p>
          <a:p>
            <a:r>
              <a:rPr lang="en-US" dirty="0"/>
              <a:t>14.6.8 – Check you Understanding – Reliability and Flow Control</a:t>
            </a:r>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20246334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14.7 UDP Communication</a:t>
            </a:r>
          </a:p>
        </p:txBody>
      </p:sp>
      <p:sp>
        <p:nvSpPr>
          <p:cNvPr id="4" name="Slide Number Placeholder 3"/>
          <p:cNvSpPr>
            <a:spLocks noGrp="1"/>
          </p:cNvSpPr>
          <p:nvPr>
            <p:ph type="sldNum" sz="quarter" idx="10"/>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1291228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14.7 - UDP Communication</a:t>
            </a:r>
          </a:p>
          <a:p>
            <a:r>
              <a:rPr lang="en-US" dirty="0"/>
              <a:t>14.7.1 -  UDP Low Overhead versus Reliability</a:t>
            </a:r>
          </a:p>
        </p:txBody>
      </p:sp>
      <p:sp>
        <p:nvSpPr>
          <p:cNvPr id="4" name="Slide Number Placeholder 3"/>
          <p:cNvSpPr>
            <a:spLocks noGrp="1"/>
          </p:cNvSpPr>
          <p:nvPr>
            <p:ph type="sldNum" sz="quarter" idx="5"/>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12585565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14.7 - UDP Communication</a:t>
            </a:r>
          </a:p>
          <a:p>
            <a:r>
              <a:rPr lang="en-US" dirty="0"/>
              <a:t>14.7.2 – UDP Datagram Reassembly</a:t>
            </a:r>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37700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–Transport Layer</a:t>
            </a:r>
          </a:p>
          <a:p>
            <a:r>
              <a:rPr lang="en-US" dirty="0"/>
              <a:t>14.1 - Transportation of Data</a:t>
            </a:r>
          </a:p>
          <a:p>
            <a:r>
              <a:rPr lang="en-US" dirty="0"/>
              <a:t>14.1.2 – Transport Layer Responsibilities</a:t>
            </a:r>
          </a:p>
        </p:txBody>
      </p:sp>
      <p:sp>
        <p:nvSpPr>
          <p:cNvPr id="4" name="Slide Number Placeholder 3"/>
          <p:cNvSpPr>
            <a:spLocks noGrp="1"/>
          </p:cNvSpPr>
          <p:nvPr>
            <p:ph type="sldNum" sz="quarter" idx="5"/>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18664353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14.7 - UDP Communication</a:t>
            </a:r>
          </a:p>
          <a:p>
            <a:r>
              <a:rPr lang="en-US" dirty="0"/>
              <a:t>14.7.3 – UDP Server Processes and Requests</a:t>
            </a:r>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2164596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14.7 - UDP Communication</a:t>
            </a:r>
          </a:p>
          <a:p>
            <a:r>
              <a:rPr lang="en-US" dirty="0"/>
              <a:t>14.7.4 – UDP Client Processes </a:t>
            </a:r>
          </a:p>
          <a:p>
            <a:r>
              <a:rPr lang="en-US" dirty="0"/>
              <a:t>14.7.5 Check Your Understanding – UDP Communication</a:t>
            </a:r>
          </a:p>
        </p:txBody>
      </p:sp>
      <p:sp>
        <p:nvSpPr>
          <p:cNvPr id="4" name="Slide Number Placeholder 3"/>
          <p:cNvSpPr>
            <a:spLocks noGrp="1"/>
          </p:cNvSpPr>
          <p:nvPr>
            <p:ph type="sldNum" sz="quarter" idx="5"/>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35743973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to Networks v7.0 (ITN)</a:t>
            </a:r>
          </a:p>
          <a:p>
            <a:r>
              <a:rPr lang="en-US" dirty="0"/>
              <a:t>Module 15: Application Layer</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30544698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2392482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44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15.1.1 – Application Layer</a:t>
            </a:r>
            <a:endParaRPr lang="en-GB" b="0" dirty="0"/>
          </a:p>
          <a:p>
            <a:pPr>
              <a:lnSpc>
                <a:spcPct val="80000"/>
              </a:lnSpc>
              <a:buFontTx/>
              <a:buNone/>
            </a:pPr>
            <a:endParaRPr lang="en-US" dirty="0"/>
          </a:p>
        </p:txBody>
      </p:sp>
    </p:spTree>
    <p:extLst>
      <p:ext uri="{BB962C8B-B14F-4D97-AF65-F5344CB8AC3E}">
        <p14:creationId xmlns:p14="http://schemas.microsoft.com/office/powerpoint/2010/main" val="535653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45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15.1.2 – Presentation and Session Layer</a:t>
            </a:r>
            <a:endParaRPr lang="en-GB" b="0" dirty="0"/>
          </a:p>
          <a:p>
            <a:pPr>
              <a:lnSpc>
                <a:spcPct val="80000"/>
              </a:lnSpc>
              <a:buFontTx/>
              <a:buNone/>
            </a:pPr>
            <a:endParaRPr lang="en-US" dirty="0"/>
          </a:p>
        </p:txBody>
      </p:sp>
    </p:spTree>
    <p:extLst>
      <p:ext uri="{BB962C8B-B14F-4D97-AF65-F5344CB8AC3E}">
        <p14:creationId xmlns:p14="http://schemas.microsoft.com/office/powerpoint/2010/main" val="15065025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46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15.1.3 – TCP/IP Application Layer Protocols</a:t>
            </a:r>
          </a:p>
          <a:p>
            <a:pPr>
              <a:lnSpc>
                <a:spcPct val="80000"/>
              </a:lnSpc>
              <a:buFontTx/>
              <a:buNone/>
            </a:pPr>
            <a:r>
              <a:rPr lang="en-US" sz="1200" b="0" kern="1200" dirty="0">
                <a:solidFill>
                  <a:schemeClr val="tx1"/>
                </a:solidFill>
                <a:latin typeface="Arial" charset="0"/>
                <a:ea typeface="ＭＳ Ｐゴシック" charset="0"/>
              </a:rPr>
              <a:t>15.1.4 – Check Your Understanding – Application, Session, Presentation</a:t>
            </a:r>
            <a:endParaRPr lang="en-GB" b="0" dirty="0"/>
          </a:p>
          <a:p>
            <a:pPr>
              <a:lnSpc>
                <a:spcPct val="80000"/>
              </a:lnSpc>
              <a:buFontTx/>
              <a:buNone/>
            </a:pPr>
            <a:endParaRPr lang="en-US" dirty="0"/>
          </a:p>
        </p:txBody>
      </p:sp>
    </p:spTree>
    <p:extLst>
      <p:ext uri="{BB962C8B-B14F-4D97-AF65-F5344CB8AC3E}">
        <p14:creationId xmlns:p14="http://schemas.microsoft.com/office/powerpoint/2010/main" val="37547664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640467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48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15.2.1 – Client-Server Model</a:t>
            </a:r>
            <a:endParaRPr lang="en-US" dirty="0"/>
          </a:p>
          <a:p>
            <a:pPr>
              <a:lnSpc>
                <a:spcPct val="80000"/>
              </a:lnSpc>
              <a:buFontTx/>
              <a:buNone/>
            </a:pPr>
            <a:endParaRPr lang="en-US" dirty="0"/>
          </a:p>
        </p:txBody>
      </p:sp>
    </p:spTree>
    <p:extLst>
      <p:ext uri="{BB962C8B-B14F-4D97-AF65-F5344CB8AC3E}">
        <p14:creationId xmlns:p14="http://schemas.microsoft.com/office/powerpoint/2010/main" val="19479384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49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15.2.2 – Peer-to-Peer Networks</a:t>
            </a:r>
            <a:endParaRPr lang="en-US" dirty="0"/>
          </a:p>
          <a:p>
            <a:pPr>
              <a:lnSpc>
                <a:spcPct val="80000"/>
              </a:lnSpc>
              <a:buFontTx/>
              <a:buNone/>
            </a:pPr>
            <a:endParaRPr lang="en-US" dirty="0"/>
          </a:p>
        </p:txBody>
      </p:sp>
    </p:spTree>
    <p:extLst>
      <p:ext uri="{BB962C8B-B14F-4D97-AF65-F5344CB8AC3E}">
        <p14:creationId xmlns:p14="http://schemas.microsoft.com/office/powerpoint/2010/main" val="3385754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AE65D2-E8A9-4DEA-8D3E-EAE0A86F4E33}"/>
              </a:ext>
            </a:extLst>
          </p:cNvPr>
          <p:cNvSpPr>
            <a:spLocks noGrp="1"/>
          </p:cNvSpPr>
          <p:nvPr>
            <p:ph type="body" idx="1"/>
          </p:nvPr>
        </p:nvSpPr>
        <p:spPr/>
        <p:txBody>
          <a:bodyPr/>
          <a:lstStyle/>
          <a:p>
            <a:r>
              <a:rPr lang="en-US" dirty="0"/>
              <a:t>14 –Transport Layer</a:t>
            </a:r>
          </a:p>
          <a:p>
            <a:r>
              <a:rPr lang="en-US" dirty="0"/>
              <a:t>14.1 - Transportation of Data</a:t>
            </a:r>
          </a:p>
          <a:p>
            <a:r>
              <a:rPr lang="en-US" dirty="0"/>
              <a:t>14.1.3 – Transport Layer Protocols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15.2.3 – Peer-to-Peer Applications</a:t>
            </a:r>
            <a:endParaRPr lang="en-US" dirty="0"/>
          </a:p>
          <a:p>
            <a:pPr>
              <a:lnSpc>
                <a:spcPct val="80000"/>
              </a:lnSpc>
              <a:buFontTx/>
              <a:buNone/>
            </a:pPr>
            <a:endParaRPr lang="en-US" dirty="0"/>
          </a:p>
        </p:txBody>
      </p:sp>
    </p:spTree>
    <p:extLst>
      <p:ext uri="{BB962C8B-B14F-4D97-AF65-F5344CB8AC3E}">
        <p14:creationId xmlns:p14="http://schemas.microsoft.com/office/powerpoint/2010/main" val="42720050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15.2.4 – Common P2P Applications</a:t>
            </a:r>
          </a:p>
          <a:p>
            <a:pPr>
              <a:lnSpc>
                <a:spcPct val="80000"/>
              </a:lnSpc>
              <a:buFontTx/>
              <a:buNone/>
            </a:pPr>
            <a:r>
              <a:rPr lang="en-US" dirty="0">
                <a:latin typeface="Arial" charset="0"/>
              </a:rPr>
              <a:t>15.2.5 – Check Your Understanding – Peer-to-Peer</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42337726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4293733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8597058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3206711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9859574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15.3.2 – HTTP and HTTPS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5820333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15.3.3 –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5920739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33267631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 (Cont.)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3156655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B27BCDD-D2E0-4E2D-928E-1E27B4BF8740}"/>
              </a:ext>
            </a:extLst>
          </p:cNvPr>
          <p:cNvSpPr>
            <a:spLocks noGrp="1"/>
          </p:cNvSpPr>
          <p:nvPr>
            <p:ph type="body" idx="1"/>
          </p:nvPr>
        </p:nvSpPr>
        <p:spPr/>
        <p:txBody>
          <a:bodyPr/>
          <a:lstStyle/>
          <a:p>
            <a:r>
              <a:rPr lang="en-US" dirty="0"/>
              <a:t>14 –Transport Layer</a:t>
            </a:r>
          </a:p>
          <a:p>
            <a:r>
              <a:rPr lang="en-US" dirty="0"/>
              <a:t>14.1 - Transportation of Data</a:t>
            </a:r>
          </a:p>
          <a:p>
            <a:r>
              <a:rPr lang="en-US" dirty="0"/>
              <a:t>14.1.4 – Transmission Control Protocol (TCP)</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 (Cont.)</a:t>
            </a:r>
          </a:p>
          <a:p>
            <a:pPr>
              <a:lnSpc>
                <a:spcPct val="80000"/>
              </a:lnSpc>
              <a:buFontTx/>
              <a:buNone/>
            </a:pPr>
            <a:r>
              <a:rPr lang="en-US" dirty="0">
                <a:latin typeface="Arial" charset="0"/>
              </a:rPr>
              <a:t>15.3.5 – Check Your Understanding – Web and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3237674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61</a:t>
            </a:fld>
            <a:endParaRPr lang="en-US" dirty="0"/>
          </a:p>
        </p:txBody>
      </p:sp>
    </p:spTree>
    <p:extLst>
      <p:ext uri="{BB962C8B-B14F-4D97-AF65-F5344CB8AC3E}">
        <p14:creationId xmlns:p14="http://schemas.microsoft.com/office/powerpoint/2010/main" val="39969446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15.4.1 – Domain Name Service</a:t>
            </a:r>
            <a:endParaRPr lang="en-US" dirty="0"/>
          </a:p>
          <a:p>
            <a:endParaRPr lang="en-US" dirty="0"/>
          </a:p>
        </p:txBody>
      </p:sp>
    </p:spTree>
    <p:extLst>
      <p:ext uri="{BB962C8B-B14F-4D97-AF65-F5344CB8AC3E}">
        <p14:creationId xmlns:p14="http://schemas.microsoft.com/office/powerpoint/2010/main" val="22373060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15.4.2 – DNS Message Format</a:t>
            </a:r>
            <a:endParaRPr lang="en-US" dirty="0"/>
          </a:p>
          <a:p>
            <a:endParaRPr lang="en-US" dirty="0"/>
          </a:p>
        </p:txBody>
      </p:sp>
    </p:spTree>
    <p:extLst>
      <p:ext uri="{BB962C8B-B14F-4D97-AF65-F5344CB8AC3E}">
        <p14:creationId xmlns:p14="http://schemas.microsoft.com/office/powerpoint/2010/main" val="26975538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15.4.2 – DNS Message Format (Cont.)</a:t>
            </a:r>
            <a:endParaRPr lang="en-US" dirty="0"/>
          </a:p>
          <a:p>
            <a:endParaRPr lang="en-US" dirty="0"/>
          </a:p>
        </p:txBody>
      </p:sp>
    </p:spTree>
    <p:extLst>
      <p:ext uri="{BB962C8B-B14F-4D97-AF65-F5344CB8AC3E}">
        <p14:creationId xmlns:p14="http://schemas.microsoft.com/office/powerpoint/2010/main" val="41006598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15.4.3 – DNS Hierarchy</a:t>
            </a:r>
            <a:endParaRPr lang="en-US" dirty="0"/>
          </a:p>
          <a:p>
            <a:endParaRPr lang="en-US" dirty="0"/>
          </a:p>
        </p:txBody>
      </p:sp>
    </p:spTree>
    <p:extLst>
      <p:ext uri="{BB962C8B-B14F-4D97-AF65-F5344CB8AC3E}">
        <p14:creationId xmlns:p14="http://schemas.microsoft.com/office/powerpoint/2010/main" val="17270349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15.4.4 – The nslookup Command</a:t>
            </a:r>
          </a:p>
          <a:p>
            <a:pPr>
              <a:lnSpc>
                <a:spcPct val="80000"/>
              </a:lnSpc>
              <a:buFontTx/>
              <a:buNone/>
            </a:pPr>
            <a:r>
              <a:rPr lang="en-US" dirty="0">
                <a:latin typeface="Arial" charset="0"/>
              </a:rPr>
              <a:t>15.4.5 – Syntax Checker – The nslookup Command</a:t>
            </a:r>
            <a:endParaRPr lang="en-US" dirty="0"/>
          </a:p>
          <a:p>
            <a:endParaRPr lang="en-US" dirty="0"/>
          </a:p>
          <a:p>
            <a:endParaRPr lang="en-US" dirty="0"/>
          </a:p>
        </p:txBody>
      </p:sp>
    </p:spTree>
    <p:extLst>
      <p:ext uri="{BB962C8B-B14F-4D97-AF65-F5344CB8AC3E}">
        <p14:creationId xmlns:p14="http://schemas.microsoft.com/office/powerpoint/2010/main" val="15622718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15.4.6 – Dynamic Host Configuration Protocol</a:t>
            </a:r>
            <a:endParaRPr lang="en-US" dirty="0"/>
          </a:p>
          <a:p>
            <a:endParaRPr lang="en-US" dirty="0"/>
          </a:p>
          <a:p>
            <a:endParaRPr lang="en-US" dirty="0"/>
          </a:p>
        </p:txBody>
      </p:sp>
    </p:spTree>
    <p:extLst>
      <p:ext uri="{BB962C8B-B14F-4D97-AF65-F5344CB8AC3E}">
        <p14:creationId xmlns:p14="http://schemas.microsoft.com/office/powerpoint/2010/main" val="30478861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15.4.7 – DHCP Operation</a:t>
            </a:r>
            <a:endParaRPr lang="en-US" dirty="0"/>
          </a:p>
          <a:p>
            <a:endParaRPr lang="en-US" dirty="0"/>
          </a:p>
          <a:p>
            <a:endParaRPr lang="en-US" dirty="0"/>
          </a:p>
        </p:txBody>
      </p:sp>
    </p:spTree>
    <p:extLst>
      <p:ext uri="{BB962C8B-B14F-4D97-AF65-F5344CB8AC3E}">
        <p14:creationId xmlns:p14="http://schemas.microsoft.com/office/powerpoint/2010/main" val="30242217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69</a:t>
            </a:fld>
            <a:endParaRPr lang="en-US" dirty="0"/>
          </a:p>
        </p:txBody>
      </p:sp>
    </p:spTree>
    <p:extLst>
      <p:ext uri="{BB962C8B-B14F-4D97-AF65-F5344CB8AC3E}">
        <p14:creationId xmlns:p14="http://schemas.microsoft.com/office/powerpoint/2010/main" val="3931570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9878DC3-8B4C-4358-8A3E-EF09D38A27B9}"/>
              </a:ext>
            </a:extLst>
          </p:cNvPr>
          <p:cNvSpPr>
            <a:spLocks noGrp="1"/>
          </p:cNvSpPr>
          <p:nvPr>
            <p:ph type="body" idx="1"/>
          </p:nvPr>
        </p:nvSpPr>
        <p:spPr/>
        <p:txBody>
          <a:bodyPr/>
          <a:lstStyle/>
          <a:p>
            <a:r>
              <a:rPr lang="en-US" dirty="0"/>
              <a:t>14 –Transport Layer</a:t>
            </a:r>
          </a:p>
          <a:p>
            <a:r>
              <a:rPr lang="en-US" dirty="0"/>
              <a:t>14.1 - Transportation of Data</a:t>
            </a:r>
          </a:p>
          <a:p>
            <a:r>
              <a:rPr lang="en-US" dirty="0"/>
              <a:t>14.1.5 – User Datagram Protocol (UDP)</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70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a:p>
            <a:pPr>
              <a:lnSpc>
                <a:spcPct val="80000"/>
              </a:lnSpc>
              <a:buFontTx/>
              <a:buNone/>
            </a:pPr>
            <a:r>
              <a:rPr lang="en-US" dirty="0">
                <a:latin typeface="Arial" charset="0"/>
              </a:rPr>
              <a:t>15.5.1 – File Transfer Protocol</a:t>
            </a:r>
          </a:p>
        </p:txBody>
      </p:sp>
    </p:spTree>
    <p:extLst>
      <p:ext uri="{BB962C8B-B14F-4D97-AF65-F5344CB8AC3E}">
        <p14:creationId xmlns:p14="http://schemas.microsoft.com/office/powerpoint/2010/main" val="25899233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71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a:p>
            <a:pPr>
              <a:lnSpc>
                <a:spcPct val="80000"/>
              </a:lnSpc>
              <a:buFontTx/>
              <a:buNone/>
            </a:pPr>
            <a:r>
              <a:rPr lang="en-US" dirty="0">
                <a:latin typeface="Arial" charset="0"/>
              </a:rPr>
              <a:t>15.5.2 – Server Message Block</a:t>
            </a:r>
          </a:p>
          <a:p>
            <a:pPr>
              <a:lnSpc>
                <a:spcPct val="80000"/>
              </a:lnSpc>
              <a:buFontTx/>
              <a:buNone/>
            </a:pPr>
            <a:r>
              <a:rPr lang="en-US" dirty="0">
                <a:latin typeface="Arial" charset="0"/>
              </a:rPr>
              <a:t>15.5.3 – Check Your Understanding – File Sharing Services</a:t>
            </a:r>
          </a:p>
          <a:p>
            <a:endParaRPr lang="en-US" dirty="0"/>
          </a:p>
        </p:txBody>
      </p:sp>
    </p:spTree>
    <p:extLst>
      <p:ext uri="{BB962C8B-B14F-4D97-AF65-F5344CB8AC3E}">
        <p14:creationId xmlns:p14="http://schemas.microsoft.com/office/powerpoint/2010/main" val="90020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72</a:t>
            </a:fld>
            <a:endParaRPr lang="en-US" dirty="0"/>
          </a:p>
        </p:txBody>
      </p:sp>
    </p:spTree>
    <p:extLst>
      <p:ext uri="{BB962C8B-B14F-4D97-AF65-F5344CB8AC3E}">
        <p14:creationId xmlns:p14="http://schemas.microsoft.com/office/powerpoint/2010/main" val="1978959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B12BD5F-4A37-4D96-A8D8-7F4E79363003}"/>
              </a:ext>
            </a:extLst>
          </p:cNvPr>
          <p:cNvSpPr>
            <a:spLocks noGrp="1"/>
          </p:cNvSpPr>
          <p:nvPr>
            <p:ph type="body" idx="1"/>
          </p:nvPr>
        </p:nvSpPr>
        <p:spPr/>
        <p:txBody>
          <a:bodyPr/>
          <a:lstStyle/>
          <a:p>
            <a:r>
              <a:rPr lang="en-US" dirty="0"/>
              <a:t>14 –Transport Layer</a:t>
            </a:r>
          </a:p>
          <a:p>
            <a:r>
              <a:rPr lang="en-US" dirty="0"/>
              <a:t>14.1 - Transportation of Data</a:t>
            </a:r>
          </a:p>
          <a:p>
            <a:r>
              <a:rPr lang="en-US" dirty="0"/>
              <a:t>14.1.6 – The Right Transport Layer Protocol for the Right Application</a:t>
            </a:r>
          </a:p>
          <a:p>
            <a:r>
              <a:rPr lang="en-US" dirty="0"/>
              <a:t>14.1.7 – Check your Understanding- Transportation of Data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14.2 – TCP Overview</a:t>
            </a:r>
          </a:p>
        </p:txBody>
      </p:sp>
      <p:sp>
        <p:nvSpPr>
          <p:cNvPr id="4" name="Slide Number Placeholder 3"/>
          <p:cNvSpPr>
            <a:spLocks noGrp="1"/>
          </p:cNvSpPr>
          <p:nvPr>
            <p:ph type="sldNum" sz="quarter" idx="10"/>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3963291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12.xml"/><Relationship Id="rId4" Type="http://schemas.openxmlformats.org/officeDocument/2006/relationships/image" Target="../media/image30.tif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13.xml"/><Relationship Id="rId4" Type="http://schemas.openxmlformats.org/officeDocument/2006/relationships/image" Target="../media/image31.tif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32.tif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33.tif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34.tif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35.tif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36.tif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22.xml"/><Relationship Id="rId5" Type="http://schemas.openxmlformats.org/officeDocument/2006/relationships/image" Target="../media/image38.tiff"/><Relationship Id="rId4" Type="http://schemas.openxmlformats.org/officeDocument/2006/relationships/image" Target="../media/image37.tif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23.xml"/><Relationship Id="rId4" Type="http://schemas.openxmlformats.org/officeDocument/2006/relationships/image" Target="../media/image39.tiff"/></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24.xml"/><Relationship Id="rId4" Type="http://schemas.openxmlformats.org/officeDocument/2006/relationships/image" Target="../media/image40.tif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41.tif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42.tif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43.tif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44.tif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3.xml"/><Relationship Id="rId1" Type="http://schemas.openxmlformats.org/officeDocument/2006/relationships/tags" Target="../tags/tag30.xml"/><Relationship Id="rId6" Type="http://schemas.openxmlformats.org/officeDocument/2006/relationships/image" Target="../media/image47.tiff"/><Relationship Id="rId5" Type="http://schemas.openxmlformats.org/officeDocument/2006/relationships/image" Target="../media/image46.tiff"/><Relationship Id="rId4" Type="http://schemas.openxmlformats.org/officeDocument/2006/relationships/image" Target="../media/image45.tif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31.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ags" Target="../tags/tag3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3.xml"/><Relationship Id="rId1" Type="http://schemas.openxmlformats.org/officeDocument/2006/relationships/tags" Target="../tags/tag33.xml"/><Relationship Id="rId4" Type="http://schemas.openxmlformats.org/officeDocument/2006/relationships/image" Target="../media/image48.tif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3.xml"/><Relationship Id="rId1" Type="http://schemas.openxmlformats.org/officeDocument/2006/relationships/tags" Target="../tags/tag34.xml"/><Relationship Id="rId4" Type="http://schemas.openxmlformats.org/officeDocument/2006/relationships/image" Target="../media/image49.tif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3.xml"/><Relationship Id="rId1" Type="http://schemas.openxmlformats.org/officeDocument/2006/relationships/tags" Target="../tags/tag35.xml"/><Relationship Id="rId4" Type="http://schemas.openxmlformats.org/officeDocument/2006/relationships/image" Target="../media/image50.tif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3.xml"/><Relationship Id="rId1" Type="http://schemas.openxmlformats.org/officeDocument/2006/relationships/tags" Target="../tags/tag36.xml"/><Relationship Id="rId4" Type="http://schemas.openxmlformats.org/officeDocument/2006/relationships/image" Target="../media/image51.tif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3.xml"/><Relationship Id="rId1" Type="http://schemas.openxmlformats.org/officeDocument/2006/relationships/tags" Target="../tags/tag38.xml"/><Relationship Id="rId4" Type="http://schemas.openxmlformats.org/officeDocument/2006/relationships/image" Target="../media/image52.tiff"/></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53.tif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0.xml"/><Relationship Id="rId1" Type="http://schemas.openxmlformats.org/officeDocument/2006/relationships/tags" Target="../tags/tag40.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14: Transport Layer</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EAEF176-ED67-4FA3-B6ED-B4BCB95F4EE3}"/>
              </a:ext>
            </a:extLst>
          </p:cNvPr>
          <p:cNvSpPr>
            <a:spLocks noGrp="1"/>
          </p:cNvSpPr>
          <p:nvPr>
            <p:ph idx="1"/>
          </p:nvPr>
        </p:nvSpPr>
        <p:spPr/>
        <p:txBody>
          <a:bodyPr/>
          <a:lstStyle/>
          <a:p>
            <a:r>
              <a:rPr lang="en-US" sz="1600" b="1" dirty="0"/>
              <a:t>Establishes a Session </a:t>
            </a:r>
            <a:r>
              <a:rPr lang="en-US" sz="1600" dirty="0"/>
              <a:t>- TCP is a connection-oriented protocol that negotiates and establishes a permanent connection (or session) between source and destination devices prior to forwarding any traffic.</a:t>
            </a:r>
          </a:p>
          <a:p>
            <a:r>
              <a:rPr lang="en-US" sz="1600" b="1" dirty="0"/>
              <a:t>Ensures Reliable Delivery </a:t>
            </a:r>
            <a:r>
              <a:rPr lang="en-US" sz="1600" dirty="0"/>
              <a:t>- For many reasons, it is possible for a segment to become corrupted or lost completely, as it is transmitted over the network. TCP ensures that each segment that is sent by the source arrives at the destination.</a:t>
            </a:r>
          </a:p>
          <a:p>
            <a:r>
              <a:rPr lang="en-US" sz="1600" b="1" dirty="0"/>
              <a:t>Provides Same-Order Delivery </a:t>
            </a:r>
            <a:r>
              <a:rPr lang="en-US" sz="1600" dirty="0"/>
              <a:t>- Because networks may provide multiple routes that can have different transmission rates, data can arrive in the wrong order. </a:t>
            </a:r>
          </a:p>
          <a:p>
            <a:r>
              <a:rPr lang="en-US" sz="1600" b="1" dirty="0"/>
              <a:t>Supports Flow Control </a:t>
            </a:r>
            <a:r>
              <a:rPr lang="en-US" sz="1600" dirty="0"/>
              <a:t>- Network hosts have limited resources (i.e., memory and processing power). When TCP is aware that these resources are overtaxed, it can request that the sending application reduce the rate of data flow. </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1600" dirty="0"/>
              <a:t>TCP Overview</a:t>
            </a:r>
            <a:br>
              <a:rPr lang="en-US" sz="1600" dirty="0"/>
            </a:br>
            <a:r>
              <a:rPr lang="en-US" sz="2400" dirty="0"/>
              <a:t>TCP Features</a:t>
            </a:r>
          </a:p>
        </p:txBody>
      </p:sp>
    </p:spTree>
    <p:extLst>
      <p:ext uri="{BB962C8B-B14F-4D97-AF65-F5344CB8AC3E}">
        <p14:creationId xmlns:p14="http://schemas.microsoft.com/office/powerpoint/2010/main" val="256950394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TCP Overview</a:t>
            </a:r>
            <a:br>
              <a:rPr lang="en-US" dirty="0"/>
            </a:br>
            <a:r>
              <a:rPr lang="en-US" sz="2400" dirty="0"/>
              <a:t>TCP  Header</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474663" y="844062"/>
            <a:ext cx="3293774" cy="3577672"/>
          </a:xfrm>
        </p:spPr>
        <p:txBody>
          <a:bodyPr/>
          <a:lstStyle/>
          <a:p>
            <a:pPr marL="0" indent="0" algn="l"/>
            <a:r>
              <a:rPr lang="en-US" sz="1600" dirty="0">
                <a:solidFill>
                  <a:srgbClr val="000000"/>
                </a:solidFill>
              </a:rPr>
              <a:t>TCP is a stateful protocol which means it keeps track of the state of the communication session.</a:t>
            </a:r>
          </a:p>
          <a:p>
            <a:pPr marL="0" indent="0" algn="l"/>
            <a:endParaRPr lang="en-US" sz="1600" dirty="0">
              <a:solidFill>
                <a:srgbClr val="000000"/>
              </a:solidFill>
            </a:endParaRPr>
          </a:p>
          <a:p>
            <a:pPr marL="0" indent="0" algn="l"/>
            <a:r>
              <a:rPr lang="en-US" sz="1600" dirty="0">
                <a:solidFill>
                  <a:srgbClr val="000000"/>
                </a:solidFill>
              </a:rPr>
              <a:t>TCP records which information it has sent, and which information has been acknowledged.</a:t>
            </a:r>
          </a:p>
        </p:txBody>
      </p:sp>
      <p:pic>
        <p:nvPicPr>
          <p:cNvPr id="2" name="Picture 1">
            <a:extLst>
              <a:ext uri="{FF2B5EF4-FFF2-40B4-BE49-F238E27FC236}">
                <a16:creationId xmlns:a16="http://schemas.microsoft.com/office/drawing/2014/main" id="{C9ACDF39-5712-4BF3-B35B-6D3163C3B11D}"/>
              </a:ext>
            </a:extLst>
          </p:cNvPr>
          <p:cNvPicPr>
            <a:picLocks noChangeAspect="1"/>
          </p:cNvPicPr>
          <p:nvPr/>
        </p:nvPicPr>
        <p:blipFill>
          <a:blip r:embed="rId3"/>
          <a:stretch>
            <a:fillRect/>
          </a:stretch>
        </p:blipFill>
        <p:spPr>
          <a:xfrm>
            <a:off x="3677679" y="591399"/>
            <a:ext cx="5333974" cy="3758911"/>
          </a:xfrm>
          <a:prstGeom prst="rect">
            <a:avLst/>
          </a:prstGeom>
        </p:spPr>
      </p:pic>
    </p:spTree>
    <p:extLst>
      <p:ext uri="{BB962C8B-B14F-4D97-AF65-F5344CB8AC3E}">
        <p14:creationId xmlns:p14="http://schemas.microsoft.com/office/powerpoint/2010/main" val="252369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TCP Overview</a:t>
            </a:r>
            <a:br>
              <a:rPr lang="en-US" dirty="0"/>
            </a:br>
            <a:r>
              <a:rPr lang="en-US" sz="2400" dirty="0"/>
              <a:t>TCP Header Fields</a:t>
            </a:r>
          </a:p>
        </p:txBody>
      </p:sp>
      <p:graphicFrame>
        <p:nvGraphicFramePr>
          <p:cNvPr id="6" name="Content Placeholder 5">
            <a:extLst>
              <a:ext uri="{FF2B5EF4-FFF2-40B4-BE49-F238E27FC236}">
                <a16:creationId xmlns:a16="http://schemas.microsoft.com/office/drawing/2014/main" id="{88B7DED4-161D-2E4C-8213-152A201EC6B4}"/>
              </a:ext>
            </a:extLst>
          </p:cNvPr>
          <p:cNvGraphicFramePr>
            <a:graphicFrameLocks noGrp="1"/>
          </p:cNvGraphicFramePr>
          <p:nvPr>
            <p:ph idx="1"/>
            <p:extLst>
              <p:ext uri="{D42A27DB-BD31-4B8C-83A1-F6EECF244321}">
                <p14:modId xmlns:p14="http://schemas.microsoft.com/office/powerpoint/2010/main" val="4122612176"/>
              </p:ext>
            </p:extLst>
          </p:nvPr>
        </p:nvGraphicFramePr>
        <p:xfrm>
          <a:off x="539751" y="763499"/>
          <a:ext cx="8280400" cy="3502560"/>
        </p:xfrm>
        <a:graphic>
          <a:graphicData uri="http://schemas.openxmlformats.org/drawingml/2006/table">
            <a:tbl>
              <a:tblPr firstRow="1" bandRow="1">
                <a:tableStyleId>{5C22544A-7EE6-4342-B048-85BDC9FD1C3A}</a:tableStyleId>
              </a:tblPr>
              <a:tblGrid>
                <a:gridCol w="2059070">
                  <a:extLst>
                    <a:ext uri="{9D8B030D-6E8A-4147-A177-3AD203B41FA5}">
                      <a16:colId xmlns:a16="http://schemas.microsoft.com/office/drawing/2014/main" val="2603652252"/>
                    </a:ext>
                  </a:extLst>
                </a:gridCol>
                <a:gridCol w="6221330">
                  <a:extLst>
                    <a:ext uri="{9D8B030D-6E8A-4147-A177-3AD203B41FA5}">
                      <a16:colId xmlns:a16="http://schemas.microsoft.com/office/drawing/2014/main" val="1473811734"/>
                    </a:ext>
                  </a:extLst>
                </a:gridCol>
              </a:tblGrid>
              <a:tr h="279184">
                <a:tc>
                  <a:txBody>
                    <a:bodyPr/>
                    <a:lstStyle/>
                    <a:p>
                      <a:pPr algn="l" fontAlgn="ctr"/>
                      <a:r>
                        <a:rPr lang="en-US" sz="1200" b="1" dirty="0">
                          <a:effectLst/>
                        </a:rPr>
                        <a:t>TCP Header Field</a:t>
                      </a:r>
                      <a:endParaRPr lang="en-US" sz="1200" dirty="0">
                        <a:effectLst/>
                      </a:endParaRPr>
                    </a:p>
                  </a:txBody>
                  <a:tcPr marL="47625" marR="47625" marT="47625" marB="47625" anchor="ctr"/>
                </a:tc>
                <a:tc>
                  <a:txBody>
                    <a:bodyPr/>
                    <a:lstStyle/>
                    <a:p>
                      <a:pPr algn="l" fontAlgn="ctr"/>
                      <a:r>
                        <a:rPr lang="en-US" sz="1200" b="1" dirty="0">
                          <a:effectLst/>
                        </a:rPr>
                        <a:t>Description</a:t>
                      </a:r>
                      <a:endParaRPr lang="en-US" sz="1200" dirty="0">
                        <a:effectLst/>
                      </a:endParaRPr>
                    </a:p>
                  </a:txBody>
                  <a:tcPr marL="47625" marR="47625" marT="47625" marB="47625" anchor="ctr"/>
                </a:tc>
                <a:extLst>
                  <a:ext uri="{0D108BD9-81ED-4DB2-BD59-A6C34878D82A}">
                    <a16:rowId xmlns:a16="http://schemas.microsoft.com/office/drawing/2014/main" val="2256964134"/>
                  </a:ext>
                </a:extLst>
              </a:tr>
              <a:tr h="279184">
                <a:tc>
                  <a:txBody>
                    <a:bodyPr/>
                    <a:lstStyle/>
                    <a:p>
                      <a:pPr fontAlgn="ctr"/>
                      <a:r>
                        <a:rPr lang="en-US" sz="1200" b="1" dirty="0">
                          <a:effectLst/>
                        </a:rPr>
                        <a:t>Source Port</a:t>
                      </a:r>
                      <a:endParaRPr lang="en-US" sz="1200" b="0" dirty="0">
                        <a:effectLst/>
                      </a:endParaRPr>
                    </a:p>
                  </a:txBody>
                  <a:tcPr marL="47625" marR="47625" marT="47625" marB="47625" anchor="ctr"/>
                </a:tc>
                <a:tc>
                  <a:txBody>
                    <a:bodyPr/>
                    <a:lstStyle/>
                    <a:p>
                      <a:pPr fontAlgn="ctr"/>
                      <a:r>
                        <a:rPr lang="en-US" sz="1200" b="0" dirty="0">
                          <a:effectLst/>
                        </a:rPr>
                        <a:t>A 16-bit field used to identify the source application by port number.</a:t>
                      </a:r>
                    </a:p>
                  </a:txBody>
                  <a:tcPr marL="47625" marR="47625" marT="47625" marB="47625" anchor="ctr"/>
                </a:tc>
                <a:extLst>
                  <a:ext uri="{0D108BD9-81ED-4DB2-BD59-A6C34878D82A}">
                    <a16:rowId xmlns:a16="http://schemas.microsoft.com/office/drawing/2014/main" val="2864511980"/>
                  </a:ext>
                </a:extLst>
              </a:tr>
              <a:tr h="279184">
                <a:tc>
                  <a:txBody>
                    <a:bodyPr/>
                    <a:lstStyle/>
                    <a:p>
                      <a:pPr fontAlgn="ctr"/>
                      <a:r>
                        <a:rPr lang="en-US" sz="1200" b="1" dirty="0">
                          <a:effectLst/>
                        </a:rPr>
                        <a:t>Destination Port</a:t>
                      </a:r>
                      <a:endParaRPr lang="en-US" sz="1200" b="0" dirty="0">
                        <a:effectLst/>
                      </a:endParaRPr>
                    </a:p>
                  </a:txBody>
                  <a:tcPr marL="47625" marR="47625" marT="47625" marB="47625" anchor="ctr"/>
                </a:tc>
                <a:tc>
                  <a:txBody>
                    <a:bodyPr/>
                    <a:lstStyle/>
                    <a:p>
                      <a:pPr fontAlgn="ctr"/>
                      <a:r>
                        <a:rPr lang="en-US" sz="1200" b="0" dirty="0">
                          <a:effectLst/>
                        </a:rPr>
                        <a:t>A 16-bit field used to identify the destination application by port number.</a:t>
                      </a:r>
                    </a:p>
                  </a:txBody>
                  <a:tcPr marL="47625" marR="47625" marT="47625" marB="47625" anchor="ctr"/>
                </a:tc>
                <a:extLst>
                  <a:ext uri="{0D108BD9-81ED-4DB2-BD59-A6C34878D82A}">
                    <a16:rowId xmlns:a16="http://schemas.microsoft.com/office/drawing/2014/main" val="827016096"/>
                  </a:ext>
                </a:extLst>
              </a:tr>
              <a:tr h="279184">
                <a:tc>
                  <a:txBody>
                    <a:bodyPr/>
                    <a:lstStyle/>
                    <a:p>
                      <a:pPr fontAlgn="ctr"/>
                      <a:r>
                        <a:rPr lang="en-US" sz="1200" b="1" dirty="0">
                          <a:effectLst/>
                        </a:rPr>
                        <a:t>Sequence Number</a:t>
                      </a:r>
                      <a:endParaRPr lang="en-US" sz="1200" b="0" dirty="0">
                        <a:effectLst/>
                      </a:endParaRPr>
                    </a:p>
                  </a:txBody>
                  <a:tcPr marL="47625" marR="47625" marT="47625" marB="47625" anchor="ctr"/>
                </a:tc>
                <a:tc>
                  <a:txBody>
                    <a:bodyPr/>
                    <a:lstStyle/>
                    <a:p>
                      <a:pPr fontAlgn="ctr"/>
                      <a:r>
                        <a:rPr lang="en-US" sz="1200" b="0" dirty="0">
                          <a:effectLst/>
                        </a:rPr>
                        <a:t>A 32-bit field used for data reassembly purposes.</a:t>
                      </a:r>
                    </a:p>
                  </a:txBody>
                  <a:tcPr marL="47625" marR="47625" marT="47625" marB="47625" anchor="ctr"/>
                </a:tc>
                <a:extLst>
                  <a:ext uri="{0D108BD9-81ED-4DB2-BD59-A6C34878D82A}">
                    <a16:rowId xmlns:a16="http://schemas.microsoft.com/office/drawing/2014/main" val="384279451"/>
                  </a:ext>
                </a:extLst>
              </a:tr>
              <a:tr h="347068">
                <a:tc>
                  <a:txBody>
                    <a:bodyPr/>
                    <a:lstStyle/>
                    <a:p>
                      <a:pPr fontAlgn="ctr"/>
                      <a:r>
                        <a:rPr lang="en-US" sz="1200" b="1" dirty="0">
                          <a:effectLst/>
                        </a:rPr>
                        <a:t>Acknowledgment Number</a:t>
                      </a:r>
                      <a:endParaRPr lang="en-US" sz="1200" b="0" dirty="0">
                        <a:effectLst/>
                      </a:endParaRPr>
                    </a:p>
                  </a:txBody>
                  <a:tcPr marL="47625" marR="47625" marT="47625" marB="47625" anchor="ctr"/>
                </a:tc>
                <a:tc>
                  <a:txBody>
                    <a:bodyPr/>
                    <a:lstStyle/>
                    <a:p>
                      <a:pPr fontAlgn="ctr"/>
                      <a:r>
                        <a:rPr lang="en-US" sz="1200" b="0" dirty="0">
                          <a:effectLst/>
                        </a:rPr>
                        <a:t>A 32-bit field used to indicate that data has been received and the next byte expected from the source.</a:t>
                      </a:r>
                    </a:p>
                  </a:txBody>
                  <a:tcPr marL="47625" marR="47625" marT="47625" marB="47625" anchor="ctr"/>
                </a:tc>
                <a:extLst>
                  <a:ext uri="{0D108BD9-81ED-4DB2-BD59-A6C34878D82A}">
                    <a16:rowId xmlns:a16="http://schemas.microsoft.com/office/drawing/2014/main" val="3864515935"/>
                  </a:ext>
                </a:extLst>
              </a:tr>
              <a:tr h="347068">
                <a:tc>
                  <a:txBody>
                    <a:bodyPr/>
                    <a:lstStyle/>
                    <a:p>
                      <a:pPr fontAlgn="ctr"/>
                      <a:r>
                        <a:rPr lang="en-US" sz="1200" b="1" dirty="0">
                          <a:effectLst/>
                        </a:rPr>
                        <a:t>Header Length</a:t>
                      </a:r>
                      <a:endParaRPr lang="en-US" sz="1200" b="0" dirty="0">
                        <a:effectLst/>
                      </a:endParaRPr>
                    </a:p>
                  </a:txBody>
                  <a:tcPr marL="47625" marR="47625" marT="47625" marB="47625" anchor="ctr"/>
                </a:tc>
                <a:tc>
                  <a:txBody>
                    <a:bodyPr/>
                    <a:lstStyle/>
                    <a:p>
                      <a:pPr fontAlgn="ctr"/>
                      <a:r>
                        <a:rPr lang="en-US" sz="1200" b="0" dirty="0">
                          <a:effectLst/>
                        </a:rPr>
                        <a:t>A 4-bit field known as ʺdata offsetʺ that indicates the length of the TCP segment header.</a:t>
                      </a:r>
                    </a:p>
                  </a:txBody>
                  <a:tcPr marL="47625" marR="47625" marT="47625" marB="47625" anchor="ctr"/>
                </a:tc>
                <a:extLst>
                  <a:ext uri="{0D108BD9-81ED-4DB2-BD59-A6C34878D82A}">
                    <a16:rowId xmlns:a16="http://schemas.microsoft.com/office/drawing/2014/main" val="2643635522"/>
                  </a:ext>
                </a:extLst>
              </a:tr>
              <a:tr h="279184">
                <a:tc>
                  <a:txBody>
                    <a:bodyPr/>
                    <a:lstStyle/>
                    <a:p>
                      <a:pPr fontAlgn="ctr"/>
                      <a:r>
                        <a:rPr lang="en-US" sz="1200" b="1" dirty="0">
                          <a:effectLst/>
                        </a:rPr>
                        <a:t>Reserved</a:t>
                      </a:r>
                      <a:endParaRPr lang="en-US" sz="1200" b="0" dirty="0">
                        <a:effectLst/>
                      </a:endParaRPr>
                    </a:p>
                  </a:txBody>
                  <a:tcPr marL="47625" marR="47625" marT="47625" marB="47625" anchor="ctr"/>
                </a:tc>
                <a:tc>
                  <a:txBody>
                    <a:bodyPr/>
                    <a:lstStyle/>
                    <a:p>
                      <a:pPr fontAlgn="ctr"/>
                      <a:r>
                        <a:rPr lang="en-US" sz="1200" b="0" dirty="0">
                          <a:effectLst/>
                        </a:rPr>
                        <a:t>A 6-bit field that is reserved for future use.</a:t>
                      </a:r>
                    </a:p>
                  </a:txBody>
                  <a:tcPr marL="47625" marR="47625" marT="47625" marB="47625" anchor="ctr"/>
                </a:tc>
                <a:extLst>
                  <a:ext uri="{0D108BD9-81ED-4DB2-BD59-A6C34878D82A}">
                    <a16:rowId xmlns:a16="http://schemas.microsoft.com/office/drawing/2014/main" val="362120262"/>
                  </a:ext>
                </a:extLst>
              </a:tr>
              <a:tr h="347068">
                <a:tc>
                  <a:txBody>
                    <a:bodyPr/>
                    <a:lstStyle/>
                    <a:p>
                      <a:pPr fontAlgn="ctr"/>
                      <a:r>
                        <a:rPr lang="en-US" sz="1200" b="1" dirty="0">
                          <a:effectLst/>
                        </a:rPr>
                        <a:t>Control bits</a:t>
                      </a:r>
                      <a:endParaRPr lang="en-US" sz="1200" b="0" dirty="0">
                        <a:effectLst/>
                      </a:endParaRPr>
                    </a:p>
                  </a:txBody>
                  <a:tcPr marL="47625" marR="47625" marT="47625" marB="47625" anchor="ctr"/>
                </a:tc>
                <a:tc>
                  <a:txBody>
                    <a:bodyPr/>
                    <a:lstStyle/>
                    <a:p>
                      <a:pPr fontAlgn="ctr"/>
                      <a:r>
                        <a:rPr lang="en-US" sz="1200" b="0" dirty="0">
                          <a:effectLst/>
                        </a:rPr>
                        <a:t>A 6-bit field used that includes bit codes, or flags, which indicate the purpose and function of the TCP segment.</a:t>
                      </a:r>
                    </a:p>
                  </a:txBody>
                  <a:tcPr marL="47625" marR="47625" marT="47625" marB="47625" anchor="ctr"/>
                </a:tc>
                <a:extLst>
                  <a:ext uri="{0D108BD9-81ED-4DB2-BD59-A6C34878D82A}">
                    <a16:rowId xmlns:a16="http://schemas.microsoft.com/office/drawing/2014/main" val="2436611112"/>
                  </a:ext>
                </a:extLst>
              </a:tr>
              <a:tr h="279184">
                <a:tc>
                  <a:txBody>
                    <a:bodyPr/>
                    <a:lstStyle/>
                    <a:p>
                      <a:pPr fontAlgn="ctr"/>
                      <a:r>
                        <a:rPr lang="en-US" sz="1200" b="1" dirty="0">
                          <a:effectLst/>
                        </a:rPr>
                        <a:t>Window size</a:t>
                      </a:r>
                      <a:endParaRPr lang="en-US" sz="1200" b="0" dirty="0">
                        <a:effectLst/>
                      </a:endParaRPr>
                    </a:p>
                  </a:txBody>
                  <a:tcPr marL="47625" marR="47625" marT="47625" marB="47625" anchor="ctr"/>
                </a:tc>
                <a:tc>
                  <a:txBody>
                    <a:bodyPr/>
                    <a:lstStyle/>
                    <a:p>
                      <a:pPr fontAlgn="ctr"/>
                      <a:r>
                        <a:rPr lang="en-US" sz="1200" b="0" dirty="0">
                          <a:effectLst/>
                        </a:rPr>
                        <a:t>A 16-bit field used to indicate the number of bytes that can be accepted at one time.</a:t>
                      </a:r>
                    </a:p>
                  </a:txBody>
                  <a:tcPr marL="47625" marR="47625" marT="47625" marB="47625" anchor="ctr"/>
                </a:tc>
                <a:extLst>
                  <a:ext uri="{0D108BD9-81ED-4DB2-BD59-A6C34878D82A}">
                    <a16:rowId xmlns:a16="http://schemas.microsoft.com/office/drawing/2014/main" val="3574228208"/>
                  </a:ext>
                </a:extLst>
              </a:tr>
              <a:tr h="279184">
                <a:tc>
                  <a:txBody>
                    <a:bodyPr/>
                    <a:lstStyle/>
                    <a:p>
                      <a:pPr fontAlgn="ctr"/>
                      <a:r>
                        <a:rPr lang="en-US" sz="1200" b="1" dirty="0">
                          <a:effectLst/>
                        </a:rPr>
                        <a:t>Checksum</a:t>
                      </a:r>
                      <a:endParaRPr lang="en-US" sz="1200" b="0" dirty="0">
                        <a:effectLst/>
                      </a:endParaRPr>
                    </a:p>
                  </a:txBody>
                  <a:tcPr marL="47625" marR="47625" marT="47625" marB="47625" anchor="ctr"/>
                </a:tc>
                <a:tc>
                  <a:txBody>
                    <a:bodyPr/>
                    <a:lstStyle/>
                    <a:p>
                      <a:pPr fontAlgn="ctr"/>
                      <a:r>
                        <a:rPr lang="en-US" sz="1200" b="0" dirty="0">
                          <a:effectLst/>
                        </a:rPr>
                        <a:t>A 16-bit field used for error checking of the segment header and data.</a:t>
                      </a:r>
                    </a:p>
                  </a:txBody>
                  <a:tcPr marL="47625" marR="47625" marT="47625" marB="47625" anchor="ctr"/>
                </a:tc>
                <a:extLst>
                  <a:ext uri="{0D108BD9-81ED-4DB2-BD59-A6C34878D82A}">
                    <a16:rowId xmlns:a16="http://schemas.microsoft.com/office/drawing/2014/main" val="1171558268"/>
                  </a:ext>
                </a:extLst>
              </a:tr>
              <a:tr h="279184">
                <a:tc>
                  <a:txBody>
                    <a:bodyPr/>
                    <a:lstStyle/>
                    <a:p>
                      <a:pPr fontAlgn="ctr"/>
                      <a:r>
                        <a:rPr lang="en-US" sz="1200" b="1" dirty="0">
                          <a:effectLst/>
                        </a:rPr>
                        <a:t>Urgent</a:t>
                      </a:r>
                      <a:endParaRPr lang="en-US" sz="1200" b="0" dirty="0">
                        <a:effectLst/>
                      </a:endParaRPr>
                    </a:p>
                  </a:txBody>
                  <a:tcPr marL="47625" marR="47625" marT="47625" marB="47625" anchor="ctr"/>
                </a:tc>
                <a:tc>
                  <a:txBody>
                    <a:bodyPr/>
                    <a:lstStyle/>
                    <a:p>
                      <a:pPr fontAlgn="ctr"/>
                      <a:r>
                        <a:rPr lang="en-US" sz="1200" b="0" dirty="0">
                          <a:effectLst/>
                        </a:rPr>
                        <a:t>A 16-bit field used to indicate if the contained data is urgent.</a:t>
                      </a:r>
                    </a:p>
                  </a:txBody>
                  <a:tcPr marL="47625" marR="47625" marT="47625" marB="47625" anchor="ctr"/>
                </a:tc>
                <a:extLst>
                  <a:ext uri="{0D108BD9-81ED-4DB2-BD59-A6C34878D82A}">
                    <a16:rowId xmlns:a16="http://schemas.microsoft.com/office/drawing/2014/main" val="3419997136"/>
                  </a:ext>
                </a:extLst>
              </a:tr>
            </a:tbl>
          </a:graphicData>
        </a:graphic>
      </p:graphicFrame>
    </p:spTree>
    <p:extLst>
      <p:ext uri="{BB962C8B-B14F-4D97-AF65-F5344CB8AC3E}">
        <p14:creationId xmlns:p14="http://schemas.microsoft.com/office/powerpoint/2010/main" val="173470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1600" dirty="0"/>
              <a:t>TCP Overview</a:t>
            </a:r>
            <a:br>
              <a:rPr lang="en-US" dirty="0"/>
            </a:br>
            <a:r>
              <a:rPr lang="en-US" sz="2400" dirty="0"/>
              <a:t>Applications that use TCP</a:t>
            </a:r>
          </a:p>
        </p:txBody>
      </p:sp>
      <p:sp>
        <p:nvSpPr>
          <p:cNvPr id="5" name="Content Placeholder 4">
            <a:extLst>
              <a:ext uri="{FF2B5EF4-FFF2-40B4-BE49-F238E27FC236}">
                <a16:creationId xmlns:a16="http://schemas.microsoft.com/office/drawing/2014/main" id="{3E427DE6-67B8-4D1B-A2DD-BEEC0526E711}"/>
              </a:ext>
            </a:extLst>
          </p:cNvPr>
          <p:cNvSpPr>
            <a:spLocks noGrp="1"/>
          </p:cNvSpPr>
          <p:nvPr>
            <p:ph idx="1"/>
          </p:nvPr>
        </p:nvSpPr>
        <p:spPr>
          <a:xfrm>
            <a:off x="144065" y="1151931"/>
            <a:ext cx="4042610" cy="3378126"/>
          </a:xfrm>
        </p:spPr>
        <p:txBody>
          <a:bodyPr/>
          <a:lstStyle/>
          <a:p>
            <a:pPr marL="0" indent="0">
              <a:buNone/>
            </a:pPr>
            <a:r>
              <a:rPr lang="en-US" sz="1800" dirty="0"/>
              <a:t>TCP handles all tasks associated with dividing the data stream into segments, providing reliability, controlling data flow, and reordering segments.</a:t>
            </a:r>
          </a:p>
          <a:p>
            <a:pPr marL="0" indent="0">
              <a:buNone/>
            </a:pPr>
            <a:endParaRPr lang="en-US" dirty="0"/>
          </a:p>
        </p:txBody>
      </p:sp>
      <p:pic>
        <p:nvPicPr>
          <p:cNvPr id="7" name="Picture 6">
            <a:extLst>
              <a:ext uri="{FF2B5EF4-FFF2-40B4-BE49-F238E27FC236}">
                <a16:creationId xmlns:a16="http://schemas.microsoft.com/office/drawing/2014/main" id="{1ECE00DC-D55C-4A0A-9B55-EA4DCC646D6F}"/>
              </a:ext>
            </a:extLst>
          </p:cNvPr>
          <p:cNvPicPr>
            <a:picLocks noChangeAspect="1"/>
          </p:cNvPicPr>
          <p:nvPr/>
        </p:nvPicPr>
        <p:blipFill rotWithShape="1">
          <a:blip r:embed="rId3"/>
          <a:srcRect r="3352"/>
          <a:stretch/>
        </p:blipFill>
        <p:spPr>
          <a:xfrm>
            <a:off x="4379495" y="902857"/>
            <a:ext cx="4042610" cy="3337786"/>
          </a:xfrm>
          <a:prstGeom prst="rect">
            <a:avLst/>
          </a:prstGeom>
        </p:spPr>
      </p:pic>
    </p:spTree>
    <p:extLst>
      <p:ext uri="{BB962C8B-B14F-4D97-AF65-F5344CB8AC3E}">
        <p14:creationId xmlns:p14="http://schemas.microsoft.com/office/powerpoint/2010/main" val="4109067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14.3 UDP Overview</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UDP Overview</a:t>
            </a:r>
            <a:br>
              <a:rPr lang="en-US" sz="1600" dirty="0"/>
            </a:br>
            <a:r>
              <a:rPr lang="en-US" dirty="0"/>
              <a:t>UDP Features</a:t>
            </a:r>
            <a:endParaRPr lang="en-US" sz="2400" dirty="0"/>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8280057" cy="3505566"/>
          </a:xfrm>
        </p:spPr>
        <p:txBody>
          <a:bodyPr/>
          <a:lstStyle/>
          <a:p>
            <a:pPr marL="0" indent="0" algn="l"/>
            <a:r>
              <a:rPr lang="en-US" sz="1800" dirty="0">
                <a:solidFill>
                  <a:srgbClr val="000000"/>
                </a:solidFill>
              </a:rPr>
              <a:t>UDP features include the following:</a:t>
            </a:r>
          </a:p>
          <a:p>
            <a:pPr marL="285750" indent="-285750" algn="l">
              <a:buFont typeface="Arial" panose="020B0604020202020204" pitchFamily="34" charset="0"/>
              <a:buChar char="•"/>
            </a:pPr>
            <a:r>
              <a:rPr lang="en-US" sz="1800" dirty="0">
                <a:solidFill>
                  <a:srgbClr val="000000"/>
                </a:solidFill>
              </a:rPr>
              <a:t>Data is reconstructed in the order that it is received.</a:t>
            </a:r>
          </a:p>
          <a:p>
            <a:pPr marL="285750" indent="-285750" algn="l">
              <a:buFont typeface="Arial" panose="020B0604020202020204" pitchFamily="34" charset="0"/>
              <a:buChar char="•"/>
            </a:pPr>
            <a:r>
              <a:rPr lang="en-US" sz="1800" dirty="0">
                <a:solidFill>
                  <a:srgbClr val="000000"/>
                </a:solidFill>
              </a:rPr>
              <a:t>Any segments that are lost are not resent.</a:t>
            </a:r>
          </a:p>
          <a:p>
            <a:pPr marL="285750" indent="-285750" algn="l">
              <a:buFont typeface="Arial" panose="020B0604020202020204" pitchFamily="34" charset="0"/>
              <a:buChar char="•"/>
            </a:pPr>
            <a:r>
              <a:rPr lang="en-US" sz="1800" dirty="0">
                <a:solidFill>
                  <a:srgbClr val="000000"/>
                </a:solidFill>
              </a:rPr>
              <a:t>There is no session establishment.</a:t>
            </a:r>
          </a:p>
          <a:p>
            <a:pPr marL="285750" indent="-285750" algn="l">
              <a:buFont typeface="Arial" panose="020B0604020202020204" pitchFamily="34" charset="0"/>
              <a:buChar char="•"/>
            </a:pPr>
            <a:r>
              <a:rPr lang="en-US" sz="1800" dirty="0">
                <a:solidFill>
                  <a:srgbClr val="000000"/>
                </a:solidFill>
              </a:rPr>
              <a:t>The sending is not informed about resource availability.</a:t>
            </a:r>
          </a:p>
        </p:txBody>
      </p:sp>
    </p:spTree>
    <p:extLst>
      <p:ext uri="{BB962C8B-B14F-4D97-AF65-F5344CB8AC3E}">
        <p14:creationId xmlns:p14="http://schemas.microsoft.com/office/powerpoint/2010/main" val="39457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UDP Overview</a:t>
            </a:r>
            <a:br>
              <a:rPr lang="en-US" dirty="0"/>
            </a:br>
            <a:r>
              <a:rPr lang="en-US" sz="2400" dirty="0"/>
              <a:t>UDP Header</a:t>
            </a:r>
          </a:p>
        </p:txBody>
      </p:sp>
      <p:sp>
        <p:nvSpPr>
          <p:cNvPr id="2" name="TextBox 1">
            <a:extLst>
              <a:ext uri="{FF2B5EF4-FFF2-40B4-BE49-F238E27FC236}">
                <a16:creationId xmlns:a16="http://schemas.microsoft.com/office/drawing/2014/main" id="{BB0A503F-F65D-4ECE-8C28-6E1BC388ACB2}"/>
              </a:ext>
            </a:extLst>
          </p:cNvPr>
          <p:cNvSpPr txBox="1"/>
          <p:nvPr/>
        </p:nvSpPr>
        <p:spPr>
          <a:xfrm>
            <a:off x="498764" y="731837"/>
            <a:ext cx="7846724" cy="646331"/>
          </a:xfrm>
          <a:prstGeom prst="rect">
            <a:avLst/>
          </a:prstGeom>
          <a:noFill/>
        </p:spPr>
        <p:txBody>
          <a:bodyPr wrap="square" rtlCol="0">
            <a:spAutoFit/>
          </a:bodyPr>
          <a:lstStyle/>
          <a:p>
            <a:r>
              <a:rPr lang="en-US" dirty="0"/>
              <a:t>The UDP header is far simpler than the TCP header because it only has four fields and requires 8 bytes (i.e. 64 bits).</a:t>
            </a:r>
          </a:p>
        </p:txBody>
      </p:sp>
      <p:pic>
        <p:nvPicPr>
          <p:cNvPr id="5" name="Content Placeholder 4">
            <a:extLst>
              <a:ext uri="{FF2B5EF4-FFF2-40B4-BE49-F238E27FC236}">
                <a16:creationId xmlns:a16="http://schemas.microsoft.com/office/drawing/2014/main" id="{9CE026F8-2EF7-429A-82BF-ABD2601766B8}"/>
              </a:ext>
            </a:extLst>
          </p:cNvPr>
          <p:cNvPicPr>
            <a:picLocks noGrp="1" noChangeAspect="1"/>
          </p:cNvPicPr>
          <p:nvPr>
            <p:ph idx="1"/>
          </p:nvPr>
        </p:nvPicPr>
        <p:blipFill rotWithShape="1">
          <a:blip r:embed="rId3"/>
          <a:srcRect l="1429" t="4187" r="1835" b="4117"/>
          <a:stretch/>
        </p:blipFill>
        <p:spPr>
          <a:xfrm>
            <a:off x="893155" y="1407143"/>
            <a:ext cx="7712242" cy="2358190"/>
          </a:xfrm>
          <a:prstGeom prst="rect">
            <a:avLst/>
          </a:prstGeom>
        </p:spPr>
      </p:pic>
      <p:graphicFrame>
        <p:nvGraphicFramePr>
          <p:cNvPr id="6" name="Content Placeholder 5">
            <a:extLst>
              <a:ext uri="{FF2B5EF4-FFF2-40B4-BE49-F238E27FC236}">
                <a16:creationId xmlns:a16="http://schemas.microsoft.com/office/drawing/2014/main" id="{C74843AA-69AC-4389-883C-F7A5C4C680A0}"/>
              </a:ext>
            </a:extLst>
          </p:cNvPr>
          <p:cNvGraphicFramePr>
            <a:graphicFrameLocks/>
          </p:cNvGraphicFramePr>
          <p:nvPr>
            <p:extLst>
              <p:ext uri="{D42A27DB-BD31-4B8C-83A1-F6EECF244321}">
                <p14:modId xmlns:p14="http://schemas.microsoft.com/office/powerpoint/2010/main" val="1750537126"/>
              </p:ext>
            </p:extLst>
          </p:nvPr>
        </p:nvGraphicFramePr>
        <p:xfrm>
          <a:off x="893155" y="3745782"/>
          <a:ext cx="7214461" cy="1397718"/>
        </p:xfrm>
        <a:graphic>
          <a:graphicData uri="http://schemas.openxmlformats.org/drawingml/2006/table">
            <a:tbl>
              <a:tblPr firstRow="1" bandRow="1">
                <a:tableStyleId>{5C22544A-7EE6-4342-B048-85BDC9FD1C3A}</a:tableStyleId>
              </a:tblPr>
              <a:tblGrid>
                <a:gridCol w="1423533">
                  <a:extLst>
                    <a:ext uri="{9D8B030D-6E8A-4147-A177-3AD203B41FA5}">
                      <a16:colId xmlns:a16="http://schemas.microsoft.com/office/drawing/2014/main" val="672764447"/>
                    </a:ext>
                  </a:extLst>
                </a:gridCol>
                <a:gridCol w="5790928">
                  <a:extLst>
                    <a:ext uri="{9D8B030D-6E8A-4147-A177-3AD203B41FA5}">
                      <a16:colId xmlns:a16="http://schemas.microsoft.com/office/drawing/2014/main" val="1898767724"/>
                    </a:ext>
                  </a:extLst>
                </a:gridCol>
              </a:tblGrid>
              <a:tr h="290646">
                <a:tc>
                  <a:txBody>
                    <a:bodyPr/>
                    <a:lstStyle/>
                    <a:p>
                      <a:pPr algn="l" fontAlgn="ctr"/>
                      <a:r>
                        <a:rPr lang="en-US" sz="1100" b="1" dirty="0">
                          <a:effectLst/>
                        </a:rPr>
                        <a:t>UDP Header Field</a:t>
                      </a:r>
                      <a:endParaRPr lang="en-US" sz="1100" dirty="0">
                        <a:effectLst/>
                      </a:endParaRPr>
                    </a:p>
                  </a:txBody>
                  <a:tcPr marL="47625" marR="47625" marT="47625" marB="47625" anchor="ctr"/>
                </a:tc>
                <a:tc>
                  <a:txBody>
                    <a:bodyPr/>
                    <a:lstStyle/>
                    <a:p>
                      <a:pPr algn="l" fontAlgn="ctr"/>
                      <a:r>
                        <a:rPr lang="en-US" sz="1100" b="1" dirty="0">
                          <a:effectLst/>
                        </a:rPr>
                        <a:t>Description</a:t>
                      </a:r>
                      <a:endParaRPr lang="en-US" sz="1100" dirty="0">
                        <a:effectLst/>
                      </a:endParaRPr>
                    </a:p>
                  </a:txBody>
                  <a:tcPr marL="47625" marR="47625" marT="47625" marB="47625" anchor="ctr"/>
                </a:tc>
                <a:extLst>
                  <a:ext uri="{0D108BD9-81ED-4DB2-BD59-A6C34878D82A}">
                    <a16:rowId xmlns:a16="http://schemas.microsoft.com/office/drawing/2014/main" val="899509290"/>
                  </a:ext>
                </a:extLst>
              </a:tr>
              <a:tr h="171842">
                <a:tc>
                  <a:txBody>
                    <a:bodyPr/>
                    <a:lstStyle/>
                    <a:p>
                      <a:pPr fontAlgn="ctr"/>
                      <a:r>
                        <a:rPr lang="en-US" sz="1100" b="1" dirty="0">
                          <a:effectLst/>
                        </a:rPr>
                        <a:t>Source Port</a:t>
                      </a:r>
                      <a:endParaRPr lang="en-US" sz="1100" b="0" dirty="0">
                        <a:effectLst/>
                      </a:endParaRPr>
                    </a:p>
                  </a:txBody>
                  <a:tcPr marL="47625" marR="47625" marT="47625" marB="47625" anchor="ctr"/>
                </a:tc>
                <a:tc>
                  <a:txBody>
                    <a:bodyPr/>
                    <a:lstStyle/>
                    <a:p>
                      <a:pPr fontAlgn="ctr"/>
                      <a:r>
                        <a:rPr lang="en-US" sz="1100" b="0" dirty="0">
                          <a:effectLst/>
                        </a:rPr>
                        <a:t>A 16-bit field used to identify the source application by port number.</a:t>
                      </a:r>
                    </a:p>
                  </a:txBody>
                  <a:tcPr marL="47625" marR="47625" marT="47625" marB="47625" anchor="ctr"/>
                </a:tc>
                <a:extLst>
                  <a:ext uri="{0D108BD9-81ED-4DB2-BD59-A6C34878D82A}">
                    <a16:rowId xmlns:a16="http://schemas.microsoft.com/office/drawing/2014/main" val="3858658826"/>
                  </a:ext>
                </a:extLst>
              </a:tr>
              <a:tr h="290646">
                <a:tc>
                  <a:txBody>
                    <a:bodyPr/>
                    <a:lstStyle/>
                    <a:p>
                      <a:pPr fontAlgn="ctr"/>
                      <a:r>
                        <a:rPr lang="en-US" sz="1100" b="1" dirty="0">
                          <a:effectLst/>
                        </a:rPr>
                        <a:t>Destination Port</a:t>
                      </a:r>
                      <a:endParaRPr lang="en-US" sz="1100" b="0" dirty="0">
                        <a:effectLst/>
                      </a:endParaRPr>
                    </a:p>
                  </a:txBody>
                  <a:tcPr marL="47625" marR="47625" marT="47625" marB="47625" anchor="ctr"/>
                </a:tc>
                <a:tc>
                  <a:txBody>
                    <a:bodyPr/>
                    <a:lstStyle/>
                    <a:p>
                      <a:pPr fontAlgn="ctr"/>
                      <a:r>
                        <a:rPr lang="en-US" sz="1100" b="0" dirty="0">
                          <a:effectLst/>
                        </a:rPr>
                        <a:t>A 16-bit field used to identify the destination application by port number.</a:t>
                      </a:r>
                    </a:p>
                  </a:txBody>
                  <a:tcPr marL="47625" marR="47625" marT="47625" marB="47625" anchor="ctr"/>
                </a:tc>
                <a:extLst>
                  <a:ext uri="{0D108BD9-81ED-4DB2-BD59-A6C34878D82A}">
                    <a16:rowId xmlns:a16="http://schemas.microsoft.com/office/drawing/2014/main" val="808665367"/>
                  </a:ext>
                </a:extLst>
              </a:tr>
              <a:tr h="171842">
                <a:tc>
                  <a:txBody>
                    <a:bodyPr/>
                    <a:lstStyle/>
                    <a:p>
                      <a:pPr fontAlgn="ctr"/>
                      <a:r>
                        <a:rPr lang="en-US" sz="1100" b="1" dirty="0">
                          <a:effectLst/>
                        </a:rPr>
                        <a:t>Length</a:t>
                      </a:r>
                      <a:endParaRPr lang="en-US" sz="1100" b="0" dirty="0">
                        <a:effectLst/>
                      </a:endParaRPr>
                    </a:p>
                  </a:txBody>
                  <a:tcPr marL="47625" marR="47625" marT="47625" marB="47625" anchor="ctr"/>
                </a:tc>
                <a:tc>
                  <a:txBody>
                    <a:bodyPr/>
                    <a:lstStyle/>
                    <a:p>
                      <a:pPr fontAlgn="ctr"/>
                      <a:r>
                        <a:rPr lang="en-US" sz="1100" b="0" dirty="0">
                          <a:effectLst/>
                        </a:rPr>
                        <a:t>A 16-bit field that indicates the length of the UDP datagram header.</a:t>
                      </a:r>
                    </a:p>
                  </a:txBody>
                  <a:tcPr marL="47625" marR="47625" marT="47625" marB="47625" anchor="ctr"/>
                </a:tc>
                <a:extLst>
                  <a:ext uri="{0D108BD9-81ED-4DB2-BD59-A6C34878D82A}">
                    <a16:rowId xmlns:a16="http://schemas.microsoft.com/office/drawing/2014/main" val="1521255676"/>
                  </a:ext>
                </a:extLst>
              </a:tr>
              <a:tr h="290646">
                <a:tc>
                  <a:txBody>
                    <a:bodyPr/>
                    <a:lstStyle/>
                    <a:p>
                      <a:pPr fontAlgn="ctr"/>
                      <a:r>
                        <a:rPr lang="en-US" sz="1100" b="1" dirty="0">
                          <a:effectLst/>
                        </a:rPr>
                        <a:t>Checksum</a:t>
                      </a:r>
                      <a:endParaRPr lang="en-US" sz="1100" b="0" dirty="0">
                        <a:effectLst/>
                      </a:endParaRPr>
                    </a:p>
                  </a:txBody>
                  <a:tcPr marL="47625" marR="47625" marT="47625" marB="47625" anchor="ctr"/>
                </a:tc>
                <a:tc>
                  <a:txBody>
                    <a:bodyPr/>
                    <a:lstStyle/>
                    <a:p>
                      <a:pPr fontAlgn="ctr"/>
                      <a:r>
                        <a:rPr lang="en-US" sz="1100" b="0" dirty="0">
                          <a:effectLst/>
                        </a:rPr>
                        <a:t>A 16-bit field used for error checking of the datagram header and data.</a:t>
                      </a:r>
                    </a:p>
                  </a:txBody>
                  <a:tcPr marL="47625" marR="47625" marT="47625" marB="47625" anchor="ctr"/>
                </a:tc>
                <a:extLst>
                  <a:ext uri="{0D108BD9-81ED-4DB2-BD59-A6C34878D82A}">
                    <a16:rowId xmlns:a16="http://schemas.microsoft.com/office/drawing/2014/main" val="14811281"/>
                  </a:ext>
                </a:extLst>
              </a:tr>
            </a:tbl>
          </a:graphicData>
        </a:graphic>
      </p:graphicFrame>
    </p:spTree>
    <p:extLst>
      <p:ext uri="{BB962C8B-B14F-4D97-AF65-F5344CB8AC3E}">
        <p14:creationId xmlns:p14="http://schemas.microsoft.com/office/powerpoint/2010/main" val="276503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1600" dirty="0"/>
              <a:t>UDP Overview</a:t>
            </a:r>
            <a:br>
              <a:rPr lang="en-US" dirty="0"/>
            </a:br>
            <a:r>
              <a:rPr lang="en-US" sz="2400" dirty="0"/>
              <a:t>Applications that use UDP</a:t>
            </a:r>
          </a:p>
        </p:txBody>
      </p:sp>
      <p:sp>
        <p:nvSpPr>
          <p:cNvPr id="5" name="Content Placeholder 4">
            <a:extLst>
              <a:ext uri="{FF2B5EF4-FFF2-40B4-BE49-F238E27FC236}">
                <a16:creationId xmlns:a16="http://schemas.microsoft.com/office/drawing/2014/main" id="{73138074-9455-4799-A477-AF110009D0E7}"/>
              </a:ext>
            </a:extLst>
          </p:cNvPr>
          <p:cNvSpPr>
            <a:spLocks noGrp="1"/>
          </p:cNvSpPr>
          <p:nvPr>
            <p:ph idx="1"/>
          </p:nvPr>
        </p:nvSpPr>
        <p:spPr>
          <a:xfrm>
            <a:off x="144065" y="798944"/>
            <a:ext cx="4922981" cy="4155319"/>
          </a:xfrm>
        </p:spPr>
        <p:txBody>
          <a:bodyPr/>
          <a:lstStyle/>
          <a:p>
            <a:r>
              <a:rPr lang="en-US" sz="1600" dirty="0"/>
              <a:t>Live video and multimedia applications - These applications can tolerate some data loss but require little or no delay. Examples include VoIP and live streaming video.</a:t>
            </a:r>
          </a:p>
          <a:p>
            <a:r>
              <a:rPr lang="en-US" sz="1600" dirty="0"/>
              <a:t>Simple request and reply applications - Applications with simple transactions where a host sends a request and may or may not receive a reply. Examples include DNS and DHCP.</a:t>
            </a:r>
          </a:p>
          <a:p>
            <a:r>
              <a:rPr lang="en-US" sz="1600" dirty="0"/>
              <a:t>Applications that handle reliability themselves - Unidirectional communications where flow control, error detection, acknowledgments, and error recovery is not required, or can be handled by the application. Examples include SNMP and TFTP.</a:t>
            </a:r>
          </a:p>
        </p:txBody>
      </p:sp>
      <p:pic>
        <p:nvPicPr>
          <p:cNvPr id="6" name="Picture 5">
            <a:extLst>
              <a:ext uri="{FF2B5EF4-FFF2-40B4-BE49-F238E27FC236}">
                <a16:creationId xmlns:a16="http://schemas.microsoft.com/office/drawing/2014/main" id="{85B2BC8D-C067-4AAD-8A3D-91BC798D4906}"/>
              </a:ext>
            </a:extLst>
          </p:cNvPr>
          <p:cNvPicPr>
            <a:picLocks noChangeAspect="1"/>
          </p:cNvPicPr>
          <p:nvPr/>
        </p:nvPicPr>
        <p:blipFill rotWithShape="1">
          <a:blip r:embed="rId3"/>
          <a:srcRect l="15105" t="3227" r="12047" b="3300"/>
          <a:stretch/>
        </p:blipFill>
        <p:spPr>
          <a:xfrm>
            <a:off x="5293290" y="568869"/>
            <a:ext cx="3380875" cy="3674684"/>
          </a:xfrm>
          <a:prstGeom prst="rect">
            <a:avLst/>
          </a:prstGeom>
        </p:spPr>
      </p:pic>
    </p:spTree>
    <p:extLst>
      <p:ext uri="{BB962C8B-B14F-4D97-AF65-F5344CB8AC3E}">
        <p14:creationId xmlns:p14="http://schemas.microsoft.com/office/powerpoint/2010/main" val="292594354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14.4 Port Numbers</a:t>
            </a:r>
          </a:p>
        </p:txBody>
      </p:sp>
    </p:spTree>
    <p:custDataLst>
      <p:tags r:id="rId1"/>
    </p:custDataLst>
    <p:extLst>
      <p:ext uri="{BB962C8B-B14F-4D97-AF65-F5344CB8AC3E}">
        <p14:creationId xmlns:p14="http://schemas.microsoft.com/office/powerpoint/2010/main" val="304941372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Port Numbers</a:t>
            </a:r>
            <a:br>
              <a:rPr lang="en-US" dirty="0"/>
            </a:br>
            <a:r>
              <a:rPr lang="en-US" sz="2400" dirty="0"/>
              <a:t>Multiple Separate Communications</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30861" y="892504"/>
            <a:ext cx="8517213" cy="1888404"/>
          </a:xfrm>
        </p:spPr>
        <p:txBody>
          <a:bodyPr/>
          <a:lstStyle/>
          <a:p>
            <a:pPr marL="0" indent="0" algn="l"/>
            <a:r>
              <a:rPr lang="en-US" sz="1600" dirty="0">
                <a:solidFill>
                  <a:srgbClr val="000000"/>
                </a:solidFill>
              </a:rPr>
              <a:t>TCP and UDP transport layer protocols use port numbers to manage multiple, simultaneous conversations.</a:t>
            </a:r>
          </a:p>
          <a:p>
            <a:pPr marL="0" indent="0" algn="l"/>
            <a:endParaRPr lang="en-US" sz="1600" dirty="0">
              <a:solidFill>
                <a:srgbClr val="000000"/>
              </a:solidFill>
            </a:endParaRPr>
          </a:p>
          <a:p>
            <a:pPr marL="0" indent="0" algn="l"/>
            <a:r>
              <a:rPr lang="en-US" sz="1600" dirty="0">
                <a:solidFill>
                  <a:srgbClr val="000000"/>
                </a:solidFill>
              </a:rPr>
              <a:t>The source port number is associated with the originating application on the local host whereas the destination port number is associated with the destination application on the remote host.</a:t>
            </a:r>
          </a:p>
        </p:txBody>
      </p:sp>
      <p:pic>
        <p:nvPicPr>
          <p:cNvPr id="2" name="Picture 1">
            <a:extLst>
              <a:ext uri="{FF2B5EF4-FFF2-40B4-BE49-F238E27FC236}">
                <a16:creationId xmlns:a16="http://schemas.microsoft.com/office/drawing/2014/main" id="{EC1712BE-425B-468A-9840-CA0161D62B86}"/>
              </a:ext>
            </a:extLst>
          </p:cNvPr>
          <p:cNvPicPr>
            <a:picLocks noChangeAspect="1"/>
          </p:cNvPicPr>
          <p:nvPr/>
        </p:nvPicPr>
        <p:blipFill>
          <a:blip r:embed="rId3"/>
          <a:stretch>
            <a:fillRect/>
          </a:stretch>
        </p:blipFill>
        <p:spPr>
          <a:xfrm>
            <a:off x="655696" y="2941575"/>
            <a:ext cx="7832608" cy="1362075"/>
          </a:xfrm>
          <a:prstGeom prst="rect">
            <a:avLst/>
          </a:prstGeom>
        </p:spPr>
      </p:pic>
    </p:spTree>
    <p:extLst>
      <p:ext uri="{BB962C8B-B14F-4D97-AF65-F5344CB8AC3E}">
        <p14:creationId xmlns:p14="http://schemas.microsoft.com/office/powerpoint/2010/main" val="401479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14.1 Transportation of Data</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5977851" cy="731837"/>
          </a:xfrm>
        </p:spPr>
        <p:txBody>
          <a:bodyPr/>
          <a:lstStyle/>
          <a:p>
            <a:r>
              <a:rPr lang="en-US" sz="1600" dirty="0"/>
              <a:t>Port numbers</a:t>
            </a:r>
            <a:br>
              <a:rPr lang="en-US" dirty="0"/>
            </a:br>
            <a:r>
              <a:rPr lang="en-US" sz="2400" dirty="0"/>
              <a:t>Socket Pairs</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07391" y="864087"/>
            <a:ext cx="4179882" cy="3676040"/>
          </a:xfrm>
        </p:spPr>
        <p:txBody>
          <a:bodyPr/>
          <a:lstStyle/>
          <a:p>
            <a:pPr marL="285750" indent="-285750" algn="l">
              <a:buFont typeface="Arial" panose="020B0604020202020204" pitchFamily="34" charset="0"/>
              <a:buChar char="•"/>
            </a:pPr>
            <a:r>
              <a:rPr lang="en-US" sz="1600" dirty="0">
                <a:solidFill>
                  <a:srgbClr val="000000"/>
                </a:solidFill>
              </a:rPr>
              <a:t>The source and destination ports are placed within the segment.</a:t>
            </a:r>
          </a:p>
          <a:p>
            <a:pPr marL="285750" indent="-285750" algn="l">
              <a:buFont typeface="Arial" panose="020B0604020202020204" pitchFamily="34" charset="0"/>
              <a:buChar char="•"/>
            </a:pPr>
            <a:r>
              <a:rPr lang="en-US" sz="1600" dirty="0">
                <a:solidFill>
                  <a:srgbClr val="000000"/>
                </a:solidFill>
              </a:rPr>
              <a:t>The segments are then encapsulated within an IP packet.</a:t>
            </a:r>
          </a:p>
          <a:p>
            <a:pPr marL="285750" indent="-285750" algn="l">
              <a:buFont typeface="Arial" panose="020B0604020202020204" pitchFamily="34" charset="0"/>
              <a:buChar char="•"/>
            </a:pPr>
            <a:r>
              <a:rPr lang="en-US" sz="1600" dirty="0">
                <a:solidFill>
                  <a:srgbClr val="000000"/>
                </a:solidFill>
              </a:rPr>
              <a:t>The combination of the </a:t>
            </a:r>
            <a:r>
              <a:rPr lang="en-US" sz="1600" b="1" dirty="0">
                <a:solidFill>
                  <a:srgbClr val="000000"/>
                </a:solidFill>
              </a:rPr>
              <a:t>source IP address and source port number</a:t>
            </a:r>
            <a:r>
              <a:rPr lang="en-US" sz="1600" dirty="0">
                <a:solidFill>
                  <a:srgbClr val="000000"/>
                </a:solidFill>
              </a:rPr>
              <a:t>, or the destination IP address and destination port number is known as a </a:t>
            </a:r>
            <a:r>
              <a:rPr lang="en-US" sz="1600" b="1" dirty="0">
                <a:solidFill>
                  <a:srgbClr val="000000"/>
                </a:solidFill>
              </a:rPr>
              <a:t>socket</a:t>
            </a:r>
            <a:r>
              <a:rPr lang="en-US" sz="1600" dirty="0">
                <a:solidFill>
                  <a:srgbClr val="000000"/>
                </a:solidFill>
              </a:rPr>
              <a:t>.</a:t>
            </a:r>
          </a:p>
          <a:p>
            <a:pPr marL="285750" indent="-285750" algn="l">
              <a:buFont typeface="Arial" panose="020B0604020202020204" pitchFamily="34" charset="0"/>
              <a:buChar char="•"/>
            </a:pPr>
            <a:r>
              <a:rPr lang="en-US" sz="1600" dirty="0">
                <a:solidFill>
                  <a:srgbClr val="000000"/>
                </a:solidFill>
              </a:rPr>
              <a:t>Sockets enable multiple processes, running on a client, to distinguish themselves from each other, and multiple connections to a server process to be distinguished from each other.</a:t>
            </a:r>
          </a:p>
        </p:txBody>
      </p:sp>
      <p:pic>
        <p:nvPicPr>
          <p:cNvPr id="2" name="Picture 1">
            <a:extLst>
              <a:ext uri="{FF2B5EF4-FFF2-40B4-BE49-F238E27FC236}">
                <a16:creationId xmlns:a16="http://schemas.microsoft.com/office/drawing/2014/main" id="{0335C01A-D969-437E-A54C-4277C8E6FD19}"/>
              </a:ext>
            </a:extLst>
          </p:cNvPr>
          <p:cNvPicPr>
            <a:picLocks noChangeAspect="1"/>
          </p:cNvPicPr>
          <p:nvPr/>
        </p:nvPicPr>
        <p:blipFill>
          <a:blip r:embed="rId3"/>
          <a:stretch>
            <a:fillRect/>
          </a:stretch>
        </p:blipFill>
        <p:spPr>
          <a:xfrm>
            <a:off x="4503407" y="864086"/>
            <a:ext cx="4370394" cy="3550895"/>
          </a:xfrm>
          <a:prstGeom prst="rect">
            <a:avLst/>
          </a:prstGeom>
        </p:spPr>
      </p:pic>
    </p:spTree>
    <p:extLst>
      <p:ext uri="{BB962C8B-B14F-4D97-AF65-F5344CB8AC3E}">
        <p14:creationId xmlns:p14="http://schemas.microsoft.com/office/powerpoint/2010/main" val="46019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Port Numbers</a:t>
            </a:r>
            <a:br>
              <a:rPr lang="en-US" dirty="0"/>
            </a:br>
            <a:r>
              <a:rPr lang="en-US" sz="2400" dirty="0"/>
              <a:t>Port Number Groups</a:t>
            </a:r>
          </a:p>
        </p:txBody>
      </p:sp>
      <p:graphicFrame>
        <p:nvGraphicFramePr>
          <p:cNvPr id="4" name="Table 3">
            <a:extLst>
              <a:ext uri="{FF2B5EF4-FFF2-40B4-BE49-F238E27FC236}">
                <a16:creationId xmlns:a16="http://schemas.microsoft.com/office/drawing/2014/main" id="{DF331542-2CD8-CD45-BF9A-539BF0F0F046}"/>
              </a:ext>
            </a:extLst>
          </p:cNvPr>
          <p:cNvGraphicFramePr>
            <a:graphicFrameLocks noGrp="1"/>
          </p:cNvGraphicFramePr>
          <p:nvPr>
            <p:extLst>
              <p:ext uri="{D42A27DB-BD31-4B8C-83A1-F6EECF244321}">
                <p14:modId xmlns:p14="http://schemas.microsoft.com/office/powerpoint/2010/main" val="3254476963"/>
              </p:ext>
            </p:extLst>
          </p:nvPr>
        </p:nvGraphicFramePr>
        <p:xfrm>
          <a:off x="529388" y="744287"/>
          <a:ext cx="7988970" cy="3765550"/>
        </p:xfrm>
        <a:graphic>
          <a:graphicData uri="http://schemas.openxmlformats.org/drawingml/2006/table">
            <a:tbl>
              <a:tblPr firstRow="1" bandRow="1">
                <a:tableStyleId>{5C22544A-7EE6-4342-B048-85BDC9FD1C3A}</a:tableStyleId>
              </a:tblPr>
              <a:tblGrid>
                <a:gridCol w="1143001">
                  <a:extLst>
                    <a:ext uri="{9D8B030D-6E8A-4147-A177-3AD203B41FA5}">
                      <a16:colId xmlns:a16="http://schemas.microsoft.com/office/drawing/2014/main" val="2108364386"/>
                    </a:ext>
                  </a:extLst>
                </a:gridCol>
                <a:gridCol w="1636295">
                  <a:extLst>
                    <a:ext uri="{9D8B030D-6E8A-4147-A177-3AD203B41FA5}">
                      <a16:colId xmlns:a16="http://schemas.microsoft.com/office/drawing/2014/main" val="866492760"/>
                    </a:ext>
                  </a:extLst>
                </a:gridCol>
                <a:gridCol w="5209674">
                  <a:extLst>
                    <a:ext uri="{9D8B030D-6E8A-4147-A177-3AD203B41FA5}">
                      <a16:colId xmlns:a16="http://schemas.microsoft.com/office/drawing/2014/main" val="313730123"/>
                    </a:ext>
                  </a:extLst>
                </a:gridCol>
              </a:tblGrid>
              <a:tr h="370840">
                <a:tc>
                  <a:txBody>
                    <a:bodyPr/>
                    <a:lstStyle/>
                    <a:p>
                      <a:pPr algn="l" fontAlgn="ctr"/>
                      <a:r>
                        <a:rPr lang="en-US" sz="1200" b="1" dirty="0">
                          <a:effectLst/>
                        </a:rPr>
                        <a:t>Port Group</a:t>
                      </a:r>
                      <a:endParaRPr lang="en-US" sz="1200" dirty="0">
                        <a:effectLst/>
                      </a:endParaRPr>
                    </a:p>
                  </a:txBody>
                  <a:tcPr marL="47625" marR="47625" marT="47625" marB="47625" anchor="ctr"/>
                </a:tc>
                <a:tc>
                  <a:txBody>
                    <a:bodyPr/>
                    <a:lstStyle/>
                    <a:p>
                      <a:pPr algn="l" fontAlgn="ctr"/>
                      <a:r>
                        <a:rPr lang="en-US" sz="1200" b="1" dirty="0">
                          <a:effectLst/>
                        </a:rPr>
                        <a:t>Number Range</a:t>
                      </a:r>
                      <a:endParaRPr lang="en-US" sz="1200" dirty="0">
                        <a:effectLst/>
                      </a:endParaRPr>
                    </a:p>
                  </a:txBody>
                  <a:tcPr marL="47625" marR="47625" marT="47625" marB="47625" anchor="ctr"/>
                </a:tc>
                <a:tc>
                  <a:txBody>
                    <a:bodyPr/>
                    <a:lstStyle/>
                    <a:p>
                      <a:pPr algn="l" fontAlgn="ctr"/>
                      <a:r>
                        <a:rPr lang="en-US" sz="1200" b="1" dirty="0">
                          <a:effectLst/>
                        </a:rPr>
                        <a:t>Description</a:t>
                      </a:r>
                      <a:endParaRPr lang="en-US" sz="1200" dirty="0">
                        <a:effectLst/>
                      </a:endParaRPr>
                    </a:p>
                  </a:txBody>
                  <a:tcPr marL="47625" marR="47625" marT="47625" marB="47625" anchor="ctr"/>
                </a:tc>
                <a:extLst>
                  <a:ext uri="{0D108BD9-81ED-4DB2-BD59-A6C34878D82A}">
                    <a16:rowId xmlns:a16="http://schemas.microsoft.com/office/drawing/2014/main" val="3297247114"/>
                  </a:ext>
                </a:extLst>
              </a:tr>
              <a:tr h="370840">
                <a:tc>
                  <a:txBody>
                    <a:bodyPr/>
                    <a:lstStyle/>
                    <a:p>
                      <a:pPr fontAlgn="ctr"/>
                      <a:r>
                        <a:rPr lang="en-US" sz="1200" b="1" dirty="0">
                          <a:effectLst/>
                        </a:rPr>
                        <a:t>Well-known Ports</a:t>
                      </a:r>
                      <a:endParaRPr lang="en-US" sz="1200" b="0" dirty="0">
                        <a:effectLst/>
                      </a:endParaRPr>
                    </a:p>
                  </a:txBody>
                  <a:tcPr marL="47625" marR="47625" marT="47625" marB="47625" anchor="ctr"/>
                </a:tc>
                <a:tc>
                  <a:txBody>
                    <a:bodyPr/>
                    <a:lstStyle/>
                    <a:p>
                      <a:pPr fontAlgn="ctr"/>
                      <a:r>
                        <a:rPr lang="en-US" sz="1200" b="1" dirty="0">
                          <a:effectLst/>
                        </a:rPr>
                        <a:t>0 to 1,023</a:t>
                      </a:r>
                      <a:endParaRPr lang="en-US" sz="1200" b="0" dirty="0">
                        <a:effectLst/>
                      </a:endParaRPr>
                    </a:p>
                  </a:txBody>
                  <a:tcPr marL="47625" marR="47625" marT="47625" marB="47625" anchor="ctr"/>
                </a:tc>
                <a:tc>
                  <a:txBody>
                    <a:bodyPr/>
                    <a:lstStyle/>
                    <a:p>
                      <a:pPr fontAlgn="ctr">
                        <a:buFont typeface="Arial" panose="020B0604020202020204" pitchFamily="34" charset="0"/>
                        <a:buChar char="•"/>
                      </a:pPr>
                      <a:r>
                        <a:rPr lang="en-US" sz="1200" b="0" dirty="0">
                          <a:effectLst/>
                        </a:rPr>
                        <a:t>These port numbers are reserved for common or popular services and applications such as web browsers, email clients, and remote access clients.</a:t>
                      </a:r>
                    </a:p>
                    <a:p>
                      <a:pPr fontAlgn="ctr">
                        <a:buFont typeface="Arial" panose="020B0604020202020204" pitchFamily="34" charset="0"/>
                        <a:buChar char="•"/>
                      </a:pPr>
                      <a:r>
                        <a:rPr lang="en-US" sz="1200" b="0" dirty="0">
                          <a:effectLst/>
                        </a:rPr>
                        <a:t>Defined well-known ports for common server applications enables clients to easily identify the associated service required.</a:t>
                      </a:r>
                    </a:p>
                  </a:txBody>
                  <a:tcPr marL="47625" marR="47625" marT="47625" marB="47625" anchor="ctr"/>
                </a:tc>
                <a:extLst>
                  <a:ext uri="{0D108BD9-81ED-4DB2-BD59-A6C34878D82A}">
                    <a16:rowId xmlns:a16="http://schemas.microsoft.com/office/drawing/2014/main" val="3767578845"/>
                  </a:ext>
                </a:extLst>
              </a:tr>
              <a:tr h="370840">
                <a:tc>
                  <a:txBody>
                    <a:bodyPr/>
                    <a:lstStyle/>
                    <a:p>
                      <a:pPr fontAlgn="ctr"/>
                      <a:r>
                        <a:rPr lang="en-US" sz="1200" b="1" dirty="0">
                          <a:effectLst/>
                        </a:rPr>
                        <a:t>Registered Ports</a:t>
                      </a:r>
                      <a:endParaRPr lang="en-US" sz="1200" b="0" dirty="0">
                        <a:effectLst/>
                      </a:endParaRPr>
                    </a:p>
                  </a:txBody>
                  <a:tcPr marL="47625" marR="47625" marT="47625" marB="47625" anchor="ctr"/>
                </a:tc>
                <a:tc>
                  <a:txBody>
                    <a:bodyPr/>
                    <a:lstStyle/>
                    <a:p>
                      <a:pPr fontAlgn="ctr"/>
                      <a:r>
                        <a:rPr lang="en-US" sz="1200" b="1" dirty="0">
                          <a:effectLst/>
                        </a:rPr>
                        <a:t>1,024 to 49,151</a:t>
                      </a:r>
                      <a:endParaRPr lang="en-US" sz="1200" b="0" dirty="0">
                        <a:effectLst/>
                      </a:endParaRPr>
                    </a:p>
                  </a:txBody>
                  <a:tcPr marL="47625" marR="47625" marT="47625" marB="47625" anchor="ctr"/>
                </a:tc>
                <a:tc>
                  <a:txBody>
                    <a:bodyPr/>
                    <a:lstStyle/>
                    <a:p>
                      <a:pPr fontAlgn="ctr">
                        <a:buFont typeface="Arial" panose="020B0604020202020204" pitchFamily="34" charset="0"/>
                        <a:buChar char="•"/>
                      </a:pPr>
                      <a:r>
                        <a:rPr lang="en-US" sz="1200" b="0" dirty="0">
                          <a:effectLst/>
                        </a:rPr>
                        <a:t>These port numbers are assigned by IANA to a requesting entity to use with specific processes or applications.</a:t>
                      </a:r>
                    </a:p>
                    <a:p>
                      <a:pPr fontAlgn="ctr">
                        <a:buFont typeface="Arial" panose="020B0604020202020204" pitchFamily="34" charset="0"/>
                        <a:buChar char="•"/>
                      </a:pPr>
                      <a:r>
                        <a:rPr lang="en-US" sz="1200" b="0" dirty="0">
                          <a:effectLst/>
                        </a:rPr>
                        <a:t>These processes are primarily individual applications that a user has chosen to install, rather than common applications that would receive a well-known port number.</a:t>
                      </a:r>
                    </a:p>
                    <a:p>
                      <a:pPr fontAlgn="ctr">
                        <a:buFont typeface="Arial" panose="020B0604020202020204" pitchFamily="34" charset="0"/>
                        <a:buChar char="•"/>
                      </a:pPr>
                      <a:r>
                        <a:rPr lang="en-US" sz="1200" b="0" dirty="0">
                          <a:effectLst/>
                        </a:rPr>
                        <a:t>For example, Cisco has registered port 1812 for its RADIUS server authentication process.</a:t>
                      </a:r>
                    </a:p>
                  </a:txBody>
                  <a:tcPr marL="47625" marR="47625" marT="47625" marB="47625" anchor="ctr"/>
                </a:tc>
                <a:extLst>
                  <a:ext uri="{0D108BD9-81ED-4DB2-BD59-A6C34878D82A}">
                    <a16:rowId xmlns:a16="http://schemas.microsoft.com/office/drawing/2014/main" val="1370143426"/>
                  </a:ext>
                </a:extLst>
              </a:tr>
              <a:tr h="370840">
                <a:tc>
                  <a:txBody>
                    <a:bodyPr/>
                    <a:lstStyle/>
                    <a:p>
                      <a:pPr fontAlgn="ctr"/>
                      <a:r>
                        <a:rPr lang="en-US" sz="1200" b="1" dirty="0">
                          <a:effectLst/>
                        </a:rPr>
                        <a:t>Private </a:t>
                      </a:r>
                      <a:r>
                        <a:rPr lang="en-US" sz="1200" b="0" dirty="0">
                          <a:effectLst/>
                        </a:rPr>
                        <a:t>and/or</a:t>
                      </a:r>
                      <a:r>
                        <a:rPr lang="en-US" sz="1200" b="1" dirty="0">
                          <a:effectLst/>
                        </a:rPr>
                        <a:t> Dynamic Ports</a:t>
                      </a:r>
                      <a:endParaRPr lang="en-US" sz="1200" b="0" dirty="0">
                        <a:effectLst/>
                      </a:endParaRPr>
                    </a:p>
                  </a:txBody>
                  <a:tcPr marL="47625" marR="47625" marT="47625" marB="47625" anchor="ctr"/>
                </a:tc>
                <a:tc>
                  <a:txBody>
                    <a:bodyPr/>
                    <a:lstStyle/>
                    <a:p>
                      <a:pPr fontAlgn="ctr"/>
                      <a:r>
                        <a:rPr lang="en-US" sz="1200" b="1" dirty="0">
                          <a:effectLst/>
                        </a:rPr>
                        <a:t>49,152 to 65,535</a:t>
                      </a:r>
                      <a:endParaRPr lang="en-US" sz="1200" b="0" dirty="0">
                        <a:effectLst/>
                      </a:endParaRPr>
                    </a:p>
                  </a:txBody>
                  <a:tcPr marL="47625" marR="47625" marT="47625" marB="47625" anchor="ctr"/>
                </a:tc>
                <a:tc>
                  <a:txBody>
                    <a:bodyPr/>
                    <a:lstStyle/>
                    <a:p>
                      <a:pPr fontAlgn="ctr">
                        <a:buFont typeface="Arial" panose="020B0604020202020204" pitchFamily="34" charset="0"/>
                        <a:buChar char="•"/>
                      </a:pPr>
                      <a:r>
                        <a:rPr lang="en-US" sz="1200" b="0" dirty="0">
                          <a:effectLst/>
                        </a:rPr>
                        <a:t>These ports are also known as </a:t>
                      </a:r>
                      <a:r>
                        <a:rPr lang="en-US" sz="1200" b="0" i="1" dirty="0">
                          <a:effectLst/>
                        </a:rPr>
                        <a:t>ephemeral ports</a:t>
                      </a:r>
                      <a:r>
                        <a:rPr lang="en-US" sz="1200" b="0" dirty="0">
                          <a:effectLst/>
                        </a:rPr>
                        <a:t>.</a:t>
                      </a:r>
                    </a:p>
                    <a:p>
                      <a:pPr fontAlgn="ctr">
                        <a:buFont typeface="Arial" panose="020B0604020202020204" pitchFamily="34" charset="0"/>
                        <a:buChar char="•"/>
                      </a:pPr>
                      <a:r>
                        <a:rPr lang="en-US" sz="1200" b="0" dirty="0">
                          <a:effectLst/>
                        </a:rPr>
                        <a:t>The client’s OS usually assign port numbers dynamically when a connection to a service is initiated.</a:t>
                      </a:r>
                    </a:p>
                    <a:p>
                      <a:pPr fontAlgn="ctr">
                        <a:buFont typeface="Arial" panose="020B0604020202020204" pitchFamily="34" charset="0"/>
                        <a:buChar char="•"/>
                      </a:pPr>
                      <a:r>
                        <a:rPr lang="en-US" sz="1200" b="0" dirty="0">
                          <a:effectLst/>
                        </a:rPr>
                        <a:t>The dynamic port is then used to identify the client application during communication.</a:t>
                      </a:r>
                    </a:p>
                  </a:txBody>
                  <a:tcPr marL="47625" marR="47625" marT="47625" marB="47625" anchor="ctr"/>
                </a:tc>
                <a:extLst>
                  <a:ext uri="{0D108BD9-81ED-4DB2-BD59-A6C34878D82A}">
                    <a16:rowId xmlns:a16="http://schemas.microsoft.com/office/drawing/2014/main" val="1654859365"/>
                  </a:ext>
                </a:extLst>
              </a:tr>
            </a:tbl>
          </a:graphicData>
        </a:graphic>
      </p:graphicFrame>
    </p:spTree>
    <p:extLst>
      <p:ext uri="{BB962C8B-B14F-4D97-AF65-F5344CB8AC3E}">
        <p14:creationId xmlns:p14="http://schemas.microsoft.com/office/powerpoint/2010/main" val="256012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345488" cy="577948"/>
          </a:xfrm>
        </p:spPr>
        <p:txBody>
          <a:bodyPr/>
          <a:lstStyle/>
          <a:p>
            <a:r>
              <a:rPr lang="en-US" sz="1600" dirty="0"/>
              <a:t>Port Numbers</a:t>
            </a:r>
            <a:br>
              <a:rPr lang="en-US" dirty="0"/>
            </a:br>
            <a:r>
              <a:rPr lang="en-US" sz="2400" dirty="0"/>
              <a:t>Port Number Groups (Cont.)</a:t>
            </a:r>
          </a:p>
        </p:txBody>
      </p:sp>
      <p:sp>
        <p:nvSpPr>
          <p:cNvPr id="6" name="TextBox 5">
            <a:extLst>
              <a:ext uri="{FF2B5EF4-FFF2-40B4-BE49-F238E27FC236}">
                <a16:creationId xmlns:a16="http://schemas.microsoft.com/office/drawing/2014/main" id="{777A3BC4-485B-E54C-B36A-54DFC73ED41E}"/>
              </a:ext>
            </a:extLst>
          </p:cNvPr>
          <p:cNvSpPr txBox="1"/>
          <p:nvPr/>
        </p:nvSpPr>
        <p:spPr>
          <a:xfrm>
            <a:off x="3026468" y="577948"/>
            <a:ext cx="2292551" cy="307777"/>
          </a:xfrm>
          <a:prstGeom prst="rect">
            <a:avLst/>
          </a:prstGeom>
          <a:noFill/>
        </p:spPr>
        <p:txBody>
          <a:bodyPr wrap="none" rtlCol="0">
            <a:spAutoFit/>
          </a:bodyPr>
          <a:lstStyle/>
          <a:p>
            <a:r>
              <a:rPr lang="en-US" sz="1400" dirty="0"/>
              <a:t>Well-Known Port Numbers</a:t>
            </a:r>
          </a:p>
        </p:txBody>
      </p:sp>
      <p:graphicFrame>
        <p:nvGraphicFramePr>
          <p:cNvPr id="5" name="Table 4">
            <a:extLst>
              <a:ext uri="{FF2B5EF4-FFF2-40B4-BE49-F238E27FC236}">
                <a16:creationId xmlns:a16="http://schemas.microsoft.com/office/drawing/2014/main" id="{A94BA23F-8399-A849-B4AF-225C585B5893}"/>
              </a:ext>
            </a:extLst>
          </p:cNvPr>
          <p:cNvGraphicFramePr>
            <a:graphicFrameLocks noGrp="1"/>
          </p:cNvGraphicFramePr>
          <p:nvPr>
            <p:extLst>
              <p:ext uri="{D42A27DB-BD31-4B8C-83A1-F6EECF244321}">
                <p14:modId xmlns:p14="http://schemas.microsoft.com/office/powerpoint/2010/main" val="956985740"/>
              </p:ext>
            </p:extLst>
          </p:nvPr>
        </p:nvGraphicFramePr>
        <p:xfrm>
          <a:off x="445169" y="852152"/>
          <a:ext cx="8049126" cy="4207677"/>
        </p:xfrm>
        <a:graphic>
          <a:graphicData uri="http://schemas.openxmlformats.org/drawingml/2006/table">
            <a:tbl>
              <a:tblPr firstRow="1" bandRow="1">
                <a:tableStyleId>{5C22544A-7EE6-4342-B048-85BDC9FD1C3A}</a:tableStyleId>
              </a:tblPr>
              <a:tblGrid>
                <a:gridCol w="1203158">
                  <a:extLst>
                    <a:ext uri="{9D8B030D-6E8A-4147-A177-3AD203B41FA5}">
                      <a16:colId xmlns:a16="http://schemas.microsoft.com/office/drawing/2014/main" val="1156822306"/>
                    </a:ext>
                  </a:extLst>
                </a:gridCol>
                <a:gridCol w="1058779">
                  <a:extLst>
                    <a:ext uri="{9D8B030D-6E8A-4147-A177-3AD203B41FA5}">
                      <a16:colId xmlns:a16="http://schemas.microsoft.com/office/drawing/2014/main" val="3577741380"/>
                    </a:ext>
                  </a:extLst>
                </a:gridCol>
                <a:gridCol w="5787189">
                  <a:extLst>
                    <a:ext uri="{9D8B030D-6E8A-4147-A177-3AD203B41FA5}">
                      <a16:colId xmlns:a16="http://schemas.microsoft.com/office/drawing/2014/main" val="4011775180"/>
                    </a:ext>
                  </a:extLst>
                </a:gridCol>
              </a:tblGrid>
              <a:tr h="313857">
                <a:tc>
                  <a:txBody>
                    <a:bodyPr/>
                    <a:lstStyle/>
                    <a:p>
                      <a:pPr algn="l" fontAlgn="ctr"/>
                      <a:r>
                        <a:rPr lang="en-US" sz="1200" b="1" dirty="0">
                          <a:effectLst/>
                        </a:rPr>
                        <a:t>Port Number</a:t>
                      </a:r>
                      <a:endParaRPr lang="en-US" sz="1200" dirty="0">
                        <a:effectLst/>
                      </a:endParaRPr>
                    </a:p>
                  </a:txBody>
                  <a:tcPr marL="47625" marR="47625" marT="47625" marB="47625" anchor="ctr"/>
                </a:tc>
                <a:tc>
                  <a:txBody>
                    <a:bodyPr/>
                    <a:lstStyle/>
                    <a:p>
                      <a:pPr algn="l" fontAlgn="ctr"/>
                      <a:r>
                        <a:rPr lang="en-US" sz="1200" b="1" dirty="0">
                          <a:effectLst/>
                        </a:rPr>
                        <a:t>Protocol</a:t>
                      </a:r>
                      <a:endParaRPr lang="en-US" sz="1200" dirty="0">
                        <a:effectLst/>
                      </a:endParaRPr>
                    </a:p>
                  </a:txBody>
                  <a:tcPr marL="47625" marR="47625" marT="47625" marB="47625" anchor="ctr"/>
                </a:tc>
                <a:tc>
                  <a:txBody>
                    <a:bodyPr/>
                    <a:lstStyle/>
                    <a:p>
                      <a:pPr algn="l" fontAlgn="ctr"/>
                      <a:r>
                        <a:rPr lang="en-US" sz="1200" b="1" dirty="0">
                          <a:effectLst/>
                        </a:rPr>
                        <a:t>Application</a:t>
                      </a:r>
                      <a:endParaRPr lang="en-US" sz="1200" dirty="0">
                        <a:effectLst/>
                      </a:endParaRPr>
                    </a:p>
                  </a:txBody>
                  <a:tcPr marL="47625" marR="47625" marT="47625" marB="47625" anchor="ctr"/>
                </a:tc>
                <a:extLst>
                  <a:ext uri="{0D108BD9-81ED-4DB2-BD59-A6C34878D82A}">
                    <a16:rowId xmlns:a16="http://schemas.microsoft.com/office/drawing/2014/main" val="3042150830"/>
                  </a:ext>
                </a:extLst>
              </a:tr>
              <a:tr h="256362">
                <a:tc>
                  <a:txBody>
                    <a:bodyPr/>
                    <a:lstStyle/>
                    <a:p>
                      <a:pPr fontAlgn="ctr"/>
                      <a:r>
                        <a:rPr lang="en-US" sz="1200" b="1" dirty="0">
                          <a:effectLst/>
                        </a:rPr>
                        <a:t>20</a:t>
                      </a:r>
                      <a:endParaRPr lang="en-US" sz="1200" b="0" dirty="0">
                        <a:effectLst/>
                      </a:endParaRPr>
                    </a:p>
                  </a:txBody>
                  <a:tcPr marL="47625" marR="47625" marT="47625" marB="47625" anchor="ctr"/>
                </a:tc>
                <a:tc>
                  <a:txBody>
                    <a:bodyPr/>
                    <a:lstStyle/>
                    <a:p>
                      <a:pPr fontAlgn="ctr"/>
                      <a:r>
                        <a:rPr lang="en-US" sz="1200" b="0" dirty="0">
                          <a:effectLst/>
                        </a:rPr>
                        <a:t>TCP</a:t>
                      </a:r>
                    </a:p>
                  </a:txBody>
                  <a:tcPr marL="47625" marR="47625" marT="47625" marB="47625" anchor="ctr"/>
                </a:tc>
                <a:tc>
                  <a:txBody>
                    <a:bodyPr/>
                    <a:lstStyle/>
                    <a:p>
                      <a:pPr fontAlgn="ctr"/>
                      <a:r>
                        <a:rPr lang="en-US" sz="1200" b="0" dirty="0">
                          <a:effectLst/>
                        </a:rPr>
                        <a:t>File Transfer Protocol (FTP) - Data</a:t>
                      </a:r>
                    </a:p>
                  </a:txBody>
                  <a:tcPr marL="47625" marR="47625" marT="47625" marB="47625" anchor="ctr"/>
                </a:tc>
                <a:extLst>
                  <a:ext uri="{0D108BD9-81ED-4DB2-BD59-A6C34878D82A}">
                    <a16:rowId xmlns:a16="http://schemas.microsoft.com/office/drawing/2014/main" val="447324189"/>
                  </a:ext>
                </a:extLst>
              </a:tr>
              <a:tr h="256362">
                <a:tc>
                  <a:txBody>
                    <a:bodyPr/>
                    <a:lstStyle/>
                    <a:p>
                      <a:pPr fontAlgn="ctr"/>
                      <a:r>
                        <a:rPr lang="en-US" sz="1200" b="1" dirty="0">
                          <a:effectLst/>
                        </a:rPr>
                        <a:t>21</a:t>
                      </a:r>
                      <a:endParaRPr lang="en-US" sz="1200" b="0" dirty="0">
                        <a:effectLst/>
                      </a:endParaRPr>
                    </a:p>
                  </a:txBody>
                  <a:tcPr marL="47625" marR="47625" marT="47625" marB="47625" anchor="ctr"/>
                </a:tc>
                <a:tc>
                  <a:txBody>
                    <a:bodyPr/>
                    <a:lstStyle/>
                    <a:p>
                      <a:pPr fontAlgn="ctr"/>
                      <a:r>
                        <a:rPr lang="en-US" sz="1200" b="0" dirty="0">
                          <a:effectLst/>
                        </a:rPr>
                        <a:t>TCP</a:t>
                      </a:r>
                    </a:p>
                  </a:txBody>
                  <a:tcPr marL="47625" marR="47625" marT="47625" marB="47625" anchor="ctr"/>
                </a:tc>
                <a:tc>
                  <a:txBody>
                    <a:bodyPr/>
                    <a:lstStyle/>
                    <a:p>
                      <a:pPr fontAlgn="ctr"/>
                      <a:r>
                        <a:rPr lang="en-US" sz="1200" b="0" dirty="0">
                          <a:effectLst/>
                        </a:rPr>
                        <a:t>File Transfer Protocol (FTP) - Control</a:t>
                      </a:r>
                    </a:p>
                  </a:txBody>
                  <a:tcPr marL="47625" marR="47625" marT="47625" marB="47625" anchor="ctr"/>
                </a:tc>
                <a:extLst>
                  <a:ext uri="{0D108BD9-81ED-4DB2-BD59-A6C34878D82A}">
                    <a16:rowId xmlns:a16="http://schemas.microsoft.com/office/drawing/2014/main" val="260826436"/>
                  </a:ext>
                </a:extLst>
              </a:tr>
              <a:tr h="256362">
                <a:tc>
                  <a:txBody>
                    <a:bodyPr/>
                    <a:lstStyle/>
                    <a:p>
                      <a:pPr fontAlgn="ctr"/>
                      <a:r>
                        <a:rPr lang="en-US" sz="1200" b="1" dirty="0">
                          <a:effectLst/>
                        </a:rPr>
                        <a:t>22</a:t>
                      </a:r>
                      <a:endParaRPr lang="en-US" sz="1200" b="0" dirty="0">
                        <a:effectLst/>
                      </a:endParaRPr>
                    </a:p>
                  </a:txBody>
                  <a:tcPr marL="47625" marR="47625" marT="47625" marB="47625" anchor="ctr"/>
                </a:tc>
                <a:tc>
                  <a:txBody>
                    <a:bodyPr/>
                    <a:lstStyle/>
                    <a:p>
                      <a:pPr fontAlgn="ctr"/>
                      <a:r>
                        <a:rPr lang="en-US" sz="1200" b="0" dirty="0">
                          <a:effectLst/>
                        </a:rPr>
                        <a:t>TCP</a:t>
                      </a:r>
                    </a:p>
                  </a:txBody>
                  <a:tcPr marL="47625" marR="47625" marT="47625" marB="47625" anchor="ctr"/>
                </a:tc>
                <a:tc>
                  <a:txBody>
                    <a:bodyPr/>
                    <a:lstStyle/>
                    <a:p>
                      <a:pPr fontAlgn="ctr"/>
                      <a:r>
                        <a:rPr lang="en-US" sz="1200" b="0" dirty="0">
                          <a:effectLst/>
                        </a:rPr>
                        <a:t>Secure Shell (SSH)</a:t>
                      </a:r>
                    </a:p>
                  </a:txBody>
                  <a:tcPr marL="47625" marR="47625" marT="47625" marB="47625" anchor="ctr"/>
                </a:tc>
                <a:extLst>
                  <a:ext uri="{0D108BD9-81ED-4DB2-BD59-A6C34878D82A}">
                    <a16:rowId xmlns:a16="http://schemas.microsoft.com/office/drawing/2014/main" val="2532563834"/>
                  </a:ext>
                </a:extLst>
              </a:tr>
              <a:tr h="256362">
                <a:tc>
                  <a:txBody>
                    <a:bodyPr/>
                    <a:lstStyle/>
                    <a:p>
                      <a:pPr fontAlgn="ctr"/>
                      <a:r>
                        <a:rPr lang="en-US" sz="1200" b="1" dirty="0">
                          <a:effectLst/>
                        </a:rPr>
                        <a:t>23</a:t>
                      </a:r>
                      <a:endParaRPr lang="en-US" sz="1200" b="0" dirty="0">
                        <a:effectLst/>
                      </a:endParaRPr>
                    </a:p>
                  </a:txBody>
                  <a:tcPr marL="47625" marR="47625" marT="47625" marB="47625" anchor="ctr"/>
                </a:tc>
                <a:tc>
                  <a:txBody>
                    <a:bodyPr/>
                    <a:lstStyle/>
                    <a:p>
                      <a:pPr fontAlgn="ctr"/>
                      <a:r>
                        <a:rPr lang="en-US" sz="1200" b="0" dirty="0">
                          <a:effectLst/>
                        </a:rPr>
                        <a:t>TCP</a:t>
                      </a:r>
                    </a:p>
                  </a:txBody>
                  <a:tcPr marL="47625" marR="47625" marT="47625" marB="47625" anchor="ctr"/>
                </a:tc>
                <a:tc>
                  <a:txBody>
                    <a:bodyPr/>
                    <a:lstStyle/>
                    <a:p>
                      <a:pPr fontAlgn="ctr"/>
                      <a:r>
                        <a:rPr lang="en-US" sz="1200" b="0" dirty="0">
                          <a:effectLst/>
                        </a:rPr>
                        <a:t>Telnet</a:t>
                      </a:r>
                    </a:p>
                  </a:txBody>
                  <a:tcPr marL="47625" marR="47625" marT="47625" marB="47625" anchor="ctr"/>
                </a:tc>
                <a:extLst>
                  <a:ext uri="{0D108BD9-81ED-4DB2-BD59-A6C34878D82A}">
                    <a16:rowId xmlns:a16="http://schemas.microsoft.com/office/drawing/2014/main" val="650596279"/>
                  </a:ext>
                </a:extLst>
              </a:tr>
              <a:tr h="256362">
                <a:tc>
                  <a:txBody>
                    <a:bodyPr/>
                    <a:lstStyle/>
                    <a:p>
                      <a:pPr fontAlgn="ctr"/>
                      <a:r>
                        <a:rPr lang="en-US" sz="1200" b="1" dirty="0">
                          <a:effectLst/>
                        </a:rPr>
                        <a:t>25</a:t>
                      </a:r>
                      <a:endParaRPr lang="en-US" sz="1200" b="0" dirty="0">
                        <a:effectLst/>
                      </a:endParaRPr>
                    </a:p>
                  </a:txBody>
                  <a:tcPr marL="47625" marR="47625" marT="47625" marB="47625" anchor="ctr"/>
                </a:tc>
                <a:tc>
                  <a:txBody>
                    <a:bodyPr/>
                    <a:lstStyle/>
                    <a:p>
                      <a:pPr fontAlgn="ctr"/>
                      <a:r>
                        <a:rPr lang="en-US" sz="1200" b="0" dirty="0">
                          <a:effectLst/>
                        </a:rPr>
                        <a:t>TCP</a:t>
                      </a:r>
                    </a:p>
                  </a:txBody>
                  <a:tcPr marL="47625" marR="47625" marT="47625" marB="47625" anchor="ctr"/>
                </a:tc>
                <a:tc>
                  <a:txBody>
                    <a:bodyPr/>
                    <a:lstStyle/>
                    <a:p>
                      <a:pPr fontAlgn="ctr"/>
                      <a:r>
                        <a:rPr lang="en-US" sz="1200" b="0" dirty="0">
                          <a:effectLst/>
                        </a:rPr>
                        <a:t>Simple Mail Transfer Protocol (SMTP)</a:t>
                      </a:r>
                    </a:p>
                  </a:txBody>
                  <a:tcPr marL="47625" marR="47625" marT="47625" marB="47625" anchor="ctr"/>
                </a:tc>
                <a:extLst>
                  <a:ext uri="{0D108BD9-81ED-4DB2-BD59-A6C34878D82A}">
                    <a16:rowId xmlns:a16="http://schemas.microsoft.com/office/drawing/2014/main" val="3717695529"/>
                  </a:ext>
                </a:extLst>
              </a:tr>
              <a:tr h="256362">
                <a:tc>
                  <a:txBody>
                    <a:bodyPr/>
                    <a:lstStyle/>
                    <a:p>
                      <a:pPr fontAlgn="ctr"/>
                      <a:r>
                        <a:rPr lang="en-US" sz="1200" b="1" dirty="0">
                          <a:effectLst/>
                        </a:rPr>
                        <a:t>53</a:t>
                      </a:r>
                      <a:endParaRPr lang="en-US" sz="1200" b="0" dirty="0">
                        <a:effectLst/>
                      </a:endParaRPr>
                    </a:p>
                  </a:txBody>
                  <a:tcPr marL="47625" marR="47625" marT="47625" marB="47625" anchor="ctr"/>
                </a:tc>
                <a:tc>
                  <a:txBody>
                    <a:bodyPr/>
                    <a:lstStyle/>
                    <a:p>
                      <a:pPr fontAlgn="ctr"/>
                      <a:r>
                        <a:rPr lang="en-US" sz="1200" b="0" dirty="0">
                          <a:effectLst/>
                        </a:rPr>
                        <a:t>UDP, TCP</a:t>
                      </a:r>
                    </a:p>
                  </a:txBody>
                  <a:tcPr marL="47625" marR="47625" marT="47625" marB="47625" anchor="ctr"/>
                </a:tc>
                <a:tc>
                  <a:txBody>
                    <a:bodyPr/>
                    <a:lstStyle/>
                    <a:p>
                      <a:pPr fontAlgn="ctr"/>
                      <a:r>
                        <a:rPr lang="en-US" sz="1200" b="0" dirty="0">
                          <a:effectLst/>
                        </a:rPr>
                        <a:t>Domain Name Service (DNS)</a:t>
                      </a:r>
                    </a:p>
                  </a:txBody>
                  <a:tcPr marL="47625" marR="47625" marT="47625" marB="47625" anchor="ctr"/>
                </a:tc>
                <a:extLst>
                  <a:ext uri="{0D108BD9-81ED-4DB2-BD59-A6C34878D82A}">
                    <a16:rowId xmlns:a16="http://schemas.microsoft.com/office/drawing/2014/main" val="2099667743"/>
                  </a:ext>
                </a:extLst>
              </a:tr>
              <a:tr h="256362">
                <a:tc>
                  <a:txBody>
                    <a:bodyPr/>
                    <a:lstStyle/>
                    <a:p>
                      <a:pPr fontAlgn="ctr"/>
                      <a:r>
                        <a:rPr lang="en-US" sz="1200" b="1" dirty="0">
                          <a:effectLst/>
                        </a:rPr>
                        <a:t>67</a:t>
                      </a:r>
                      <a:endParaRPr lang="en-US" sz="1200" b="0" dirty="0">
                        <a:effectLst/>
                      </a:endParaRPr>
                    </a:p>
                  </a:txBody>
                  <a:tcPr marL="47625" marR="47625" marT="47625" marB="47625" anchor="ctr"/>
                </a:tc>
                <a:tc>
                  <a:txBody>
                    <a:bodyPr/>
                    <a:lstStyle/>
                    <a:p>
                      <a:pPr fontAlgn="ctr"/>
                      <a:r>
                        <a:rPr lang="en-US" sz="1200" b="0" dirty="0">
                          <a:effectLst/>
                        </a:rPr>
                        <a:t>UDP</a:t>
                      </a:r>
                    </a:p>
                  </a:txBody>
                  <a:tcPr marL="47625" marR="47625" marT="47625" marB="47625" anchor="ctr"/>
                </a:tc>
                <a:tc>
                  <a:txBody>
                    <a:bodyPr/>
                    <a:lstStyle/>
                    <a:p>
                      <a:pPr fontAlgn="ctr"/>
                      <a:r>
                        <a:rPr lang="en-US" sz="1200" b="0" dirty="0">
                          <a:effectLst/>
                        </a:rPr>
                        <a:t>Dynamic Host Configuration Protocol (DHCP) - Server</a:t>
                      </a:r>
                    </a:p>
                  </a:txBody>
                  <a:tcPr marL="47625" marR="47625" marT="47625" marB="47625" anchor="ctr"/>
                </a:tc>
                <a:extLst>
                  <a:ext uri="{0D108BD9-81ED-4DB2-BD59-A6C34878D82A}">
                    <a16:rowId xmlns:a16="http://schemas.microsoft.com/office/drawing/2014/main" val="86902555"/>
                  </a:ext>
                </a:extLst>
              </a:tr>
              <a:tr h="256362">
                <a:tc>
                  <a:txBody>
                    <a:bodyPr/>
                    <a:lstStyle/>
                    <a:p>
                      <a:pPr fontAlgn="ctr"/>
                      <a:r>
                        <a:rPr lang="en-US" sz="1200" b="1" dirty="0">
                          <a:effectLst/>
                        </a:rPr>
                        <a:t>68</a:t>
                      </a:r>
                      <a:endParaRPr lang="en-US" sz="1200" b="0" dirty="0">
                        <a:effectLst/>
                      </a:endParaRPr>
                    </a:p>
                  </a:txBody>
                  <a:tcPr marL="47625" marR="47625" marT="47625" marB="47625" anchor="ctr"/>
                </a:tc>
                <a:tc>
                  <a:txBody>
                    <a:bodyPr/>
                    <a:lstStyle/>
                    <a:p>
                      <a:pPr fontAlgn="ctr"/>
                      <a:r>
                        <a:rPr lang="en-US" sz="1200" b="0" dirty="0">
                          <a:effectLst/>
                        </a:rPr>
                        <a:t>UDP</a:t>
                      </a:r>
                    </a:p>
                  </a:txBody>
                  <a:tcPr marL="47625" marR="47625" marT="47625" marB="47625" anchor="ctr"/>
                </a:tc>
                <a:tc>
                  <a:txBody>
                    <a:bodyPr/>
                    <a:lstStyle/>
                    <a:p>
                      <a:pPr fontAlgn="ctr"/>
                      <a:r>
                        <a:rPr lang="en-US" sz="1200" b="0" dirty="0">
                          <a:effectLst/>
                        </a:rPr>
                        <a:t>Dynamic Host Configuration Protocol - Client</a:t>
                      </a:r>
                    </a:p>
                  </a:txBody>
                  <a:tcPr marL="47625" marR="47625" marT="47625" marB="47625" anchor="ctr"/>
                </a:tc>
                <a:extLst>
                  <a:ext uri="{0D108BD9-81ED-4DB2-BD59-A6C34878D82A}">
                    <a16:rowId xmlns:a16="http://schemas.microsoft.com/office/drawing/2014/main" val="2286869978"/>
                  </a:ext>
                </a:extLst>
              </a:tr>
              <a:tr h="256362">
                <a:tc>
                  <a:txBody>
                    <a:bodyPr/>
                    <a:lstStyle/>
                    <a:p>
                      <a:pPr fontAlgn="ctr"/>
                      <a:r>
                        <a:rPr lang="en-US" sz="1200" b="1" dirty="0">
                          <a:effectLst/>
                        </a:rPr>
                        <a:t>69</a:t>
                      </a:r>
                      <a:endParaRPr lang="en-US" sz="1200" b="0" dirty="0">
                        <a:effectLst/>
                      </a:endParaRPr>
                    </a:p>
                  </a:txBody>
                  <a:tcPr marL="47625" marR="47625" marT="47625" marB="47625" anchor="ctr"/>
                </a:tc>
                <a:tc>
                  <a:txBody>
                    <a:bodyPr/>
                    <a:lstStyle/>
                    <a:p>
                      <a:pPr fontAlgn="ctr"/>
                      <a:r>
                        <a:rPr lang="en-US" sz="1200" b="0" dirty="0">
                          <a:effectLst/>
                        </a:rPr>
                        <a:t>UDP</a:t>
                      </a:r>
                    </a:p>
                  </a:txBody>
                  <a:tcPr marL="47625" marR="47625" marT="47625" marB="47625" anchor="ctr"/>
                </a:tc>
                <a:tc>
                  <a:txBody>
                    <a:bodyPr/>
                    <a:lstStyle/>
                    <a:p>
                      <a:pPr fontAlgn="ctr"/>
                      <a:r>
                        <a:rPr lang="en-US" sz="1200" b="0" dirty="0">
                          <a:effectLst/>
                        </a:rPr>
                        <a:t>Trivial File Transfer Protocol (TFTP)</a:t>
                      </a:r>
                    </a:p>
                  </a:txBody>
                  <a:tcPr marL="47625" marR="47625" marT="47625" marB="47625" anchor="ctr"/>
                </a:tc>
                <a:extLst>
                  <a:ext uri="{0D108BD9-81ED-4DB2-BD59-A6C34878D82A}">
                    <a16:rowId xmlns:a16="http://schemas.microsoft.com/office/drawing/2014/main" val="778081186"/>
                  </a:ext>
                </a:extLst>
              </a:tr>
              <a:tr h="256362">
                <a:tc>
                  <a:txBody>
                    <a:bodyPr/>
                    <a:lstStyle/>
                    <a:p>
                      <a:pPr fontAlgn="ctr"/>
                      <a:r>
                        <a:rPr lang="en-US" sz="1200" b="1" dirty="0">
                          <a:effectLst/>
                        </a:rPr>
                        <a:t>80</a:t>
                      </a:r>
                      <a:endParaRPr lang="en-US" sz="1200" b="0" dirty="0">
                        <a:effectLst/>
                      </a:endParaRPr>
                    </a:p>
                  </a:txBody>
                  <a:tcPr marL="47625" marR="47625" marT="47625" marB="47625" anchor="ctr"/>
                </a:tc>
                <a:tc>
                  <a:txBody>
                    <a:bodyPr/>
                    <a:lstStyle/>
                    <a:p>
                      <a:pPr fontAlgn="ctr"/>
                      <a:r>
                        <a:rPr lang="en-US" sz="1200" b="0" dirty="0">
                          <a:effectLst/>
                        </a:rPr>
                        <a:t>TCP</a:t>
                      </a:r>
                    </a:p>
                  </a:txBody>
                  <a:tcPr marL="47625" marR="47625" marT="47625" marB="47625" anchor="ctr"/>
                </a:tc>
                <a:tc>
                  <a:txBody>
                    <a:bodyPr/>
                    <a:lstStyle/>
                    <a:p>
                      <a:pPr fontAlgn="ctr"/>
                      <a:r>
                        <a:rPr lang="en-US" sz="1200" b="0" dirty="0">
                          <a:effectLst/>
                        </a:rPr>
                        <a:t>Hypertext Transfer Protocol (HTTP)</a:t>
                      </a:r>
                    </a:p>
                  </a:txBody>
                  <a:tcPr marL="47625" marR="47625" marT="47625" marB="47625" anchor="ctr"/>
                </a:tc>
                <a:extLst>
                  <a:ext uri="{0D108BD9-81ED-4DB2-BD59-A6C34878D82A}">
                    <a16:rowId xmlns:a16="http://schemas.microsoft.com/office/drawing/2014/main" val="3074378529"/>
                  </a:ext>
                </a:extLst>
              </a:tr>
              <a:tr h="256362">
                <a:tc>
                  <a:txBody>
                    <a:bodyPr/>
                    <a:lstStyle/>
                    <a:p>
                      <a:pPr fontAlgn="ctr"/>
                      <a:r>
                        <a:rPr lang="en-US" sz="1200" b="1" dirty="0">
                          <a:effectLst/>
                        </a:rPr>
                        <a:t>110</a:t>
                      </a:r>
                      <a:endParaRPr lang="en-US" sz="1200" b="0" dirty="0">
                        <a:effectLst/>
                      </a:endParaRPr>
                    </a:p>
                  </a:txBody>
                  <a:tcPr marL="47625" marR="47625" marT="47625" marB="47625" anchor="ctr"/>
                </a:tc>
                <a:tc>
                  <a:txBody>
                    <a:bodyPr/>
                    <a:lstStyle/>
                    <a:p>
                      <a:pPr fontAlgn="ctr"/>
                      <a:r>
                        <a:rPr lang="en-US" sz="1200" b="0" dirty="0">
                          <a:effectLst/>
                        </a:rPr>
                        <a:t>TCP</a:t>
                      </a:r>
                    </a:p>
                  </a:txBody>
                  <a:tcPr marL="47625" marR="47625" marT="47625" marB="47625" anchor="ctr"/>
                </a:tc>
                <a:tc>
                  <a:txBody>
                    <a:bodyPr/>
                    <a:lstStyle/>
                    <a:p>
                      <a:pPr fontAlgn="ctr"/>
                      <a:r>
                        <a:rPr lang="en-US" sz="1200" b="0" dirty="0">
                          <a:effectLst/>
                        </a:rPr>
                        <a:t>Post Office Protocol version 3 (POP3)</a:t>
                      </a:r>
                    </a:p>
                  </a:txBody>
                  <a:tcPr marL="47625" marR="47625" marT="47625" marB="47625" anchor="ctr"/>
                </a:tc>
                <a:extLst>
                  <a:ext uri="{0D108BD9-81ED-4DB2-BD59-A6C34878D82A}">
                    <a16:rowId xmlns:a16="http://schemas.microsoft.com/office/drawing/2014/main" val="1348475859"/>
                  </a:ext>
                </a:extLst>
              </a:tr>
              <a:tr h="256362">
                <a:tc>
                  <a:txBody>
                    <a:bodyPr/>
                    <a:lstStyle/>
                    <a:p>
                      <a:pPr fontAlgn="ctr"/>
                      <a:r>
                        <a:rPr lang="en-US" sz="1200" b="1" dirty="0">
                          <a:effectLst/>
                        </a:rPr>
                        <a:t>143</a:t>
                      </a:r>
                      <a:endParaRPr lang="en-US" sz="1200" b="0" dirty="0">
                        <a:effectLst/>
                      </a:endParaRPr>
                    </a:p>
                  </a:txBody>
                  <a:tcPr marL="47625" marR="47625" marT="47625" marB="47625" anchor="ctr"/>
                </a:tc>
                <a:tc>
                  <a:txBody>
                    <a:bodyPr/>
                    <a:lstStyle/>
                    <a:p>
                      <a:pPr fontAlgn="ctr"/>
                      <a:r>
                        <a:rPr lang="en-US" sz="1200" b="0" dirty="0">
                          <a:effectLst/>
                        </a:rPr>
                        <a:t>TCP</a:t>
                      </a:r>
                    </a:p>
                  </a:txBody>
                  <a:tcPr marL="47625" marR="47625" marT="47625" marB="47625" anchor="ctr"/>
                </a:tc>
                <a:tc>
                  <a:txBody>
                    <a:bodyPr/>
                    <a:lstStyle/>
                    <a:p>
                      <a:pPr fontAlgn="ctr"/>
                      <a:r>
                        <a:rPr lang="en-US" sz="1200" b="0" dirty="0">
                          <a:effectLst/>
                        </a:rPr>
                        <a:t>Internet Message Access Protocol (IMAP)</a:t>
                      </a:r>
                    </a:p>
                  </a:txBody>
                  <a:tcPr marL="47625" marR="47625" marT="47625" marB="47625" anchor="ctr"/>
                </a:tc>
                <a:extLst>
                  <a:ext uri="{0D108BD9-81ED-4DB2-BD59-A6C34878D82A}">
                    <a16:rowId xmlns:a16="http://schemas.microsoft.com/office/drawing/2014/main" val="420621283"/>
                  </a:ext>
                </a:extLst>
              </a:tr>
              <a:tr h="256362">
                <a:tc>
                  <a:txBody>
                    <a:bodyPr/>
                    <a:lstStyle/>
                    <a:p>
                      <a:pPr fontAlgn="ctr"/>
                      <a:r>
                        <a:rPr lang="en-US" sz="1200" b="1" dirty="0">
                          <a:effectLst/>
                        </a:rPr>
                        <a:t>161</a:t>
                      </a:r>
                      <a:endParaRPr lang="en-US" sz="1200" b="0" dirty="0">
                        <a:effectLst/>
                      </a:endParaRPr>
                    </a:p>
                  </a:txBody>
                  <a:tcPr marL="47625" marR="47625" marT="47625" marB="47625" anchor="ctr"/>
                </a:tc>
                <a:tc>
                  <a:txBody>
                    <a:bodyPr/>
                    <a:lstStyle/>
                    <a:p>
                      <a:pPr fontAlgn="ctr"/>
                      <a:r>
                        <a:rPr lang="en-US" sz="1200" b="0" dirty="0">
                          <a:effectLst/>
                        </a:rPr>
                        <a:t>UDP</a:t>
                      </a:r>
                    </a:p>
                  </a:txBody>
                  <a:tcPr marL="47625" marR="47625" marT="47625" marB="47625" anchor="ctr"/>
                </a:tc>
                <a:tc>
                  <a:txBody>
                    <a:bodyPr/>
                    <a:lstStyle/>
                    <a:p>
                      <a:pPr fontAlgn="ctr"/>
                      <a:r>
                        <a:rPr lang="en-US" sz="1200" b="0" dirty="0">
                          <a:effectLst/>
                        </a:rPr>
                        <a:t>Simple Network Management Protocol (SNMP)</a:t>
                      </a:r>
                    </a:p>
                  </a:txBody>
                  <a:tcPr marL="47625" marR="47625" marT="47625" marB="47625" anchor="ctr"/>
                </a:tc>
                <a:extLst>
                  <a:ext uri="{0D108BD9-81ED-4DB2-BD59-A6C34878D82A}">
                    <a16:rowId xmlns:a16="http://schemas.microsoft.com/office/drawing/2014/main" val="286351555"/>
                  </a:ext>
                </a:extLst>
              </a:tr>
              <a:tr h="256362">
                <a:tc>
                  <a:txBody>
                    <a:bodyPr/>
                    <a:lstStyle/>
                    <a:p>
                      <a:pPr fontAlgn="ctr"/>
                      <a:r>
                        <a:rPr lang="en-US" sz="1200" b="1" dirty="0">
                          <a:effectLst/>
                        </a:rPr>
                        <a:t>443</a:t>
                      </a:r>
                      <a:endParaRPr lang="en-US" sz="1200" b="0" dirty="0">
                        <a:effectLst/>
                      </a:endParaRPr>
                    </a:p>
                  </a:txBody>
                  <a:tcPr marL="47625" marR="47625" marT="47625" marB="47625" anchor="ctr"/>
                </a:tc>
                <a:tc>
                  <a:txBody>
                    <a:bodyPr/>
                    <a:lstStyle/>
                    <a:p>
                      <a:pPr fontAlgn="ctr"/>
                      <a:r>
                        <a:rPr lang="en-US" sz="1200" b="0" dirty="0">
                          <a:effectLst/>
                        </a:rPr>
                        <a:t>TCP</a:t>
                      </a:r>
                    </a:p>
                  </a:txBody>
                  <a:tcPr marL="47625" marR="47625" marT="47625" marB="47625" anchor="ctr"/>
                </a:tc>
                <a:tc>
                  <a:txBody>
                    <a:bodyPr/>
                    <a:lstStyle/>
                    <a:p>
                      <a:pPr fontAlgn="ctr"/>
                      <a:r>
                        <a:rPr lang="en-US" sz="1200" b="0" dirty="0">
                          <a:effectLst/>
                        </a:rPr>
                        <a:t>Hypertext Transfer Protocol Secure (HTTPS)</a:t>
                      </a:r>
                    </a:p>
                  </a:txBody>
                  <a:tcPr marL="47625" marR="47625" marT="47625" marB="47625" anchor="ctr"/>
                </a:tc>
                <a:extLst>
                  <a:ext uri="{0D108BD9-81ED-4DB2-BD59-A6C34878D82A}">
                    <a16:rowId xmlns:a16="http://schemas.microsoft.com/office/drawing/2014/main" val="3823116889"/>
                  </a:ext>
                </a:extLst>
              </a:tr>
            </a:tbl>
          </a:graphicData>
        </a:graphic>
      </p:graphicFrame>
    </p:spTree>
    <p:extLst>
      <p:ext uri="{BB962C8B-B14F-4D97-AF65-F5344CB8AC3E}">
        <p14:creationId xmlns:p14="http://schemas.microsoft.com/office/powerpoint/2010/main" val="308135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060"/>
            <a:ext cx="8345488" cy="731837"/>
          </a:xfrm>
        </p:spPr>
        <p:txBody>
          <a:bodyPr/>
          <a:lstStyle/>
          <a:p>
            <a:r>
              <a:rPr lang="en-US" sz="1600" dirty="0"/>
              <a:t>Port Numbers</a:t>
            </a:r>
            <a:br>
              <a:rPr lang="en-US" dirty="0"/>
            </a:br>
            <a:r>
              <a:rPr lang="en-US" sz="2400" dirty="0"/>
              <a:t>The netstat Command</a:t>
            </a:r>
          </a:p>
        </p:txBody>
      </p:sp>
      <p:sp>
        <p:nvSpPr>
          <p:cNvPr id="2" name="TextBox 1">
            <a:extLst>
              <a:ext uri="{FF2B5EF4-FFF2-40B4-BE49-F238E27FC236}">
                <a16:creationId xmlns:a16="http://schemas.microsoft.com/office/drawing/2014/main" id="{97D2B1BC-7EEE-49BD-A660-EFBBA481407F}"/>
              </a:ext>
            </a:extLst>
          </p:cNvPr>
          <p:cNvSpPr txBox="1"/>
          <p:nvPr/>
        </p:nvSpPr>
        <p:spPr>
          <a:xfrm>
            <a:off x="235670" y="816897"/>
            <a:ext cx="7843101" cy="646331"/>
          </a:xfrm>
          <a:prstGeom prst="rect">
            <a:avLst/>
          </a:prstGeom>
          <a:noFill/>
        </p:spPr>
        <p:txBody>
          <a:bodyPr wrap="square" rtlCol="0">
            <a:spAutoFit/>
          </a:bodyPr>
          <a:lstStyle/>
          <a:p>
            <a:r>
              <a:rPr lang="en-US" dirty="0"/>
              <a:t>Unexplained TCP connections can pose a major security threat. Netstat is an important tool to verify connections. </a:t>
            </a:r>
          </a:p>
        </p:txBody>
      </p:sp>
      <p:sp>
        <p:nvSpPr>
          <p:cNvPr id="4" name="Rectangle 3">
            <a:extLst>
              <a:ext uri="{FF2B5EF4-FFF2-40B4-BE49-F238E27FC236}">
                <a16:creationId xmlns:a16="http://schemas.microsoft.com/office/drawing/2014/main" id="{56F0B09A-F978-AB48-9E27-3798AD0AB9BD}"/>
              </a:ext>
            </a:extLst>
          </p:cNvPr>
          <p:cNvSpPr/>
          <p:nvPr/>
        </p:nvSpPr>
        <p:spPr>
          <a:xfrm>
            <a:off x="336884" y="2009644"/>
            <a:ext cx="8470232" cy="2031325"/>
          </a:xfrm>
          <a:prstGeom prst="rect">
            <a:avLst/>
          </a:prstGeom>
          <a:solidFill>
            <a:srgbClr val="080808"/>
          </a:solidFill>
        </p:spPr>
        <p:txBody>
          <a:bodyPr wrap="square">
            <a:spAutoFit/>
          </a:bodyPr>
          <a:lstStyle/>
          <a:p>
            <a:r>
              <a:rPr lang="en-US" sz="1400" dirty="0">
                <a:solidFill>
                  <a:schemeClr val="bg1"/>
                </a:solidFill>
                <a:latin typeface="Courier New" panose="02070309020205020404" pitchFamily="49" charset="0"/>
              </a:rPr>
              <a:t>C:\&gt; </a:t>
            </a:r>
            <a:r>
              <a:rPr lang="en-US" sz="1400" b="1" dirty="0">
                <a:solidFill>
                  <a:schemeClr val="bg1"/>
                </a:solidFill>
                <a:latin typeface="Courier New" panose="02070309020205020404" pitchFamily="49" charset="0"/>
              </a:rPr>
              <a:t>netstat</a:t>
            </a:r>
            <a:r>
              <a:rPr lang="en-US" sz="1400" dirty="0">
                <a:solidFill>
                  <a:schemeClr val="bg1"/>
                </a:solidFill>
                <a:latin typeface="Courier New" panose="02070309020205020404" pitchFamily="49" charset="0"/>
              </a:rPr>
              <a:t> </a:t>
            </a:r>
          </a:p>
          <a:p>
            <a:r>
              <a:rPr lang="en-US" sz="1400" dirty="0">
                <a:solidFill>
                  <a:schemeClr val="bg1"/>
                </a:solidFill>
                <a:latin typeface="Courier New" panose="02070309020205020404" pitchFamily="49" charset="0"/>
              </a:rPr>
              <a:t>Active Connections </a:t>
            </a:r>
          </a:p>
          <a:p>
            <a:r>
              <a:rPr lang="en-US" sz="1400" dirty="0">
                <a:solidFill>
                  <a:schemeClr val="bg1"/>
                </a:solidFill>
                <a:latin typeface="Courier New" panose="02070309020205020404" pitchFamily="49" charset="0"/>
              </a:rPr>
              <a:t>Proto Local Address 			Foreign Address 				State </a:t>
            </a:r>
          </a:p>
          <a:p>
            <a:r>
              <a:rPr lang="en-US" sz="1400" dirty="0">
                <a:solidFill>
                  <a:schemeClr val="bg1"/>
                </a:solidFill>
                <a:latin typeface="Courier New" panose="02070309020205020404" pitchFamily="49" charset="0"/>
              </a:rPr>
              <a:t>TCP   192.168.1.124:3126		192.168.0.2:netbios-ssn 		ESTABLISHED </a:t>
            </a:r>
          </a:p>
          <a:p>
            <a:r>
              <a:rPr lang="en-US" sz="1400" dirty="0">
                <a:solidFill>
                  <a:schemeClr val="bg1"/>
                </a:solidFill>
                <a:latin typeface="Courier New" panose="02070309020205020404" pitchFamily="49" charset="0"/>
              </a:rPr>
              <a:t>TCP   192.168.1.124:3158 		207.138.126.152:http 			ESTABLISHED </a:t>
            </a:r>
          </a:p>
          <a:p>
            <a:r>
              <a:rPr lang="en-US" sz="1400" dirty="0">
                <a:solidFill>
                  <a:schemeClr val="bg1"/>
                </a:solidFill>
                <a:latin typeface="Courier New" panose="02070309020205020404" pitchFamily="49" charset="0"/>
              </a:rPr>
              <a:t>TCP   192.168.1.124:3159		207.138.126.169:http 			ESTABLISHED </a:t>
            </a:r>
          </a:p>
          <a:p>
            <a:r>
              <a:rPr lang="en-US" sz="1400" dirty="0">
                <a:solidFill>
                  <a:schemeClr val="bg1"/>
                </a:solidFill>
                <a:latin typeface="Courier New" panose="02070309020205020404" pitchFamily="49" charset="0"/>
              </a:rPr>
              <a:t>TCP   192.168.1.124:3160		207.138.126.169:http 			ESTABLISHED </a:t>
            </a:r>
          </a:p>
          <a:p>
            <a:r>
              <a:rPr lang="en-US" sz="1400" dirty="0">
                <a:solidFill>
                  <a:schemeClr val="bg1"/>
                </a:solidFill>
                <a:latin typeface="Courier New" panose="02070309020205020404" pitchFamily="49" charset="0"/>
              </a:rPr>
              <a:t>TCP   192.168.1.124:3161		sc.msn.com:http 				ESTABLISHED </a:t>
            </a:r>
          </a:p>
          <a:p>
            <a:r>
              <a:rPr lang="en-US" sz="1400" dirty="0">
                <a:solidFill>
                  <a:schemeClr val="bg1"/>
                </a:solidFill>
                <a:latin typeface="Courier New" panose="02070309020205020404" pitchFamily="49" charset="0"/>
              </a:rPr>
              <a:t>TCP   192.168.1.124:3166		www.cisco.com:http 			ESTABLISHED</a:t>
            </a:r>
            <a:endParaRPr lang="en-US" sz="1400" dirty="0">
              <a:solidFill>
                <a:schemeClr val="bg1"/>
              </a:solidFill>
            </a:endParaRPr>
          </a:p>
        </p:txBody>
      </p:sp>
    </p:spTree>
    <p:extLst>
      <p:ext uri="{BB962C8B-B14F-4D97-AF65-F5344CB8AC3E}">
        <p14:creationId xmlns:p14="http://schemas.microsoft.com/office/powerpoint/2010/main" val="382622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14.5 TCP Communication Process</a:t>
            </a:r>
          </a:p>
        </p:txBody>
      </p:sp>
    </p:spTree>
    <p:custDataLst>
      <p:tags r:id="rId1"/>
    </p:custDataLst>
    <p:extLst>
      <p:ext uri="{BB962C8B-B14F-4D97-AF65-F5344CB8AC3E}">
        <p14:creationId xmlns:p14="http://schemas.microsoft.com/office/powerpoint/2010/main" val="254905153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TCP Communication Process</a:t>
            </a:r>
            <a:br>
              <a:rPr lang="en-US" dirty="0"/>
            </a:br>
            <a:r>
              <a:rPr lang="en-US" sz="2400" dirty="0"/>
              <a:t>TCP Server Processes</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2" y="902311"/>
            <a:ext cx="4472538" cy="3505566"/>
          </a:xfrm>
        </p:spPr>
        <p:txBody>
          <a:bodyPr/>
          <a:lstStyle/>
          <a:p>
            <a:pPr marL="0" indent="0" algn="l"/>
            <a:r>
              <a:rPr lang="en-US" sz="1600" dirty="0">
                <a:solidFill>
                  <a:srgbClr val="000000"/>
                </a:solidFill>
              </a:rPr>
              <a:t>Each application process running on a server is configured to use a port number. </a:t>
            </a:r>
          </a:p>
          <a:p>
            <a:pPr marL="342900" indent="-342900" algn="l">
              <a:buFont typeface="Arial" panose="020B0604020202020204" pitchFamily="34" charset="0"/>
              <a:buChar char="•"/>
            </a:pPr>
            <a:r>
              <a:rPr lang="en-US" sz="1600" dirty="0">
                <a:solidFill>
                  <a:srgbClr val="000000"/>
                </a:solidFill>
              </a:rPr>
              <a:t>An individual server cannot have two services assigned to the same port number within the same transport layer services.</a:t>
            </a:r>
          </a:p>
          <a:p>
            <a:pPr marL="342900" indent="-342900" algn="l">
              <a:buFont typeface="Arial" panose="020B0604020202020204" pitchFamily="34" charset="0"/>
              <a:buChar char="•"/>
            </a:pPr>
            <a:r>
              <a:rPr lang="en-US" sz="1600" dirty="0">
                <a:solidFill>
                  <a:srgbClr val="000000"/>
                </a:solidFill>
              </a:rPr>
              <a:t>An active server application assigned to a specific port is considered open, which means that the transport layer accepts, and processes segments addressed to that port. </a:t>
            </a:r>
          </a:p>
          <a:p>
            <a:pPr marL="342900" indent="-342900" algn="l">
              <a:buFont typeface="Arial" panose="020B0604020202020204" pitchFamily="34" charset="0"/>
              <a:buChar char="•"/>
            </a:pPr>
            <a:r>
              <a:rPr lang="en-US" sz="1600" dirty="0">
                <a:solidFill>
                  <a:srgbClr val="000000"/>
                </a:solidFill>
              </a:rPr>
              <a:t>Any incoming client request addressed to the correct socket is accepted, and the data is passed to the server application. </a:t>
            </a:r>
          </a:p>
        </p:txBody>
      </p:sp>
      <p:pic>
        <p:nvPicPr>
          <p:cNvPr id="2" name="Picture 1">
            <a:extLst>
              <a:ext uri="{FF2B5EF4-FFF2-40B4-BE49-F238E27FC236}">
                <a16:creationId xmlns:a16="http://schemas.microsoft.com/office/drawing/2014/main" id="{99FBF6C5-2BAD-4377-8A7E-1E562B9674FF}"/>
              </a:ext>
            </a:extLst>
          </p:cNvPr>
          <p:cNvPicPr>
            <a:picLocks noChangeAspect="1"/>
          </p:cNvPicPr>
          <p:nvPr/>
        </p:nvPicPr>
        <p:blipFill>
          <a:blip r:embed="rId3"/>
          <a:stretch>
            <a:fillRect/>
          </a:stretch>
        </p:blipFill>
        <p:spPr>
          <a:xfrm>
            <a:off x="5237340" y="902311"/>
            <a:ext cx="3795824" cy="2976962"/>
          </a:xfrm>
          <a:prstGeom prst="rect">
            <a:avLst/>
          </a:prstGeom>
        </p:spPr>
      </p:pic>
    </p:spTree>
    <p:extLst>
      <p:ext uri="{BB962C8B-B14F-4D97-AF65-F5344CB8AC3E}">
        <p14:creationId xmlns:p14="http://schemas.microsoft.com/office/powerpoint/2010/main" val="356696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1600" dirty="0"/>
              <a:t>TCP Communication Process</a:t>
            </a:r>
            <a:br>
              <a:rPr lang="en-US" dirty="0"/>
            </a:br>
            <a:r>
              <a:rPr lang="en-US" sz="2400" dirty="0"/>
              <a:t>TCP Connection Establishment</a:t>
            </a:r>
          </a:p>
        </p:txBody>
      </p:sp>
      <p:sp>
        <p:nvSpPr>
          <p:cNvPr id="2" name="Content Placeholder 1">
            <a:extLst>
              <a:ext uri="{FF2B5EF4-FFF2-40B4-BE49-F238E27FC236}">
                <a16:creationId xmlns:a16="http://schemas.microsoft.com/office/drawing/2014/main" id="{22B4C1BD-6CD9-41BB-9847-E67604393FF9}"/>
              </a:ext>
            </a:extLst>
          </p:cNvPr>
          <p:cNvSpPr>
            <a:spLocks noGrp="1"/>
          </p:cNvSpPr>
          <p:nvPr>
            <p:ph idx="1"/>
          </p:nvPr>
        </p:nvSpPr>
        <p:spPr>
          <a:xfrm>
            <a:off x="144065" y="979055"/>
            <a:ext cx="4076953" cy="3975208"/>
          </a:xfrm>
        </p:spPr>
        <p:txBody>
          <a:bodyPr/>
          <a:lstStyle/>
          <a:p>
            <a:pPr marL="0" indent="0">
              <a:buNone/>
            </a:pPr>
            <a:r>
              <a:rPr lang="en-US" dirty="0"/>
              <a:t>Step 1: The initiating client requests a client-to-server communication session with the server.</a:t>
            </a:r>
          </a:p>
          <a:p>
            <a:pPr marL="0" indent="0">
              <a:buNone/>
            </a:pPr>
            <a:r>
              <a:rPr lang="en-US" dirty="0"/>
              <a:t>Step 2: The server acknowledges the client-to-server communication session and requests a server-to-client communication session.</a:t>
            </a:r>
          </a:p>
          <a:p>
            <a:pPr marL="0" indent="0">
              <a:buNone/>
            </a:pPr>
            <a:r>
              <a:rPr lang="en-US" dirty="0"/>
              <a:t>Step 3: The initiating client acknowledges the server-to-client communication session.</a:t>
            </a:r>
          </a:p>
        </p:txBody>
      </p:sp>
      <p:pic>
        <p:nvPicPr>
          <p:cNvPr id="6" name="Picture 5">
            <a:extLst>
              <a:ext uri="{FF2B5EF4-FFF2-40B4-BE49-F238E27FC236}">
                <a16:creationId xmlns:a16="http://schemas.microsoft.com/office/drawing/2014/main" id="{C6A9B416-7891-D340-B842-5C2C3A412A09}"/>
              </a:ext>
            </a:extLst>
          </p:cNvPr>
          <p:cNvPicPr>
            <a:picLocks noChangeAspect="1"/>
          </p:cNvPicPr>
          <p:nvPr/>
        </p:nvPicPr>
        <p:blipFill>
          <a:blip r:embed="rId3"/>
          <a:stretch>
            <a:fillRect/>
          </a:stretch>
        </p:blipFill>
        <p:spPr>
          <a:xfrm>
            <a:off x="4390331" y="1268997"/>
            <a:ext cx="4496457" cy="2605505"/>
          </a:xfrm>
          <a:prstGeom prst="rect">
            <a:avLst/>
          </a:prstGeom>
        </p:spPr>
      </p:pic>
    </p:spTree>
    <p:extLst>
      <p:ext uri="{BB962C8B-B14F-4D97-AF65-F5344CB8AC3E}">
        <p14:creationId xmlns:p14="http://schemas.microsoft.com/office/powerpoint/2010/main" val="93514130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TCP Communication Process</a:t>
            </a:r>
            <a:br>
              <a:rPr lang="en-US" dirty="0"/>
            </a:br>
            <a:r>
              <a:rPr lang="en-US" sz="2400" dirty="0"/>
              <a:t>Session Termination</a:t>
            </a:r>
          </a:p>
        </p:txBody>
      </p:sp>
      <p:sp>
        <p:nvSpPr>
          <p:cNvPr id="4" name="Content Placeholder 3">
            <a:extLst>
              <a:ext uri="{FF2B5EF4-FFF2-40B4-BE49-F238E27FC236}">
                <a16:creationId xmlns:a16="http://schemas.microsoft.com/office/drawing/2014/main" id="{DFF076BC-3C2E-CE4F-A6DA-A339E2D4B22B}"/>
              </a:ext>
            </a:extLst>
          </p:cNvPr>
          <p:cNvSpPr>
            <a:spLocks noGrp="1"/>
          </p:cNvSpPr>
          <p:nvPr>
            <p:ph idx="1"/>
          </p:nvPr>
        </p:nvSpPr>
        <p:spPr>
          <a:xfrm>
            <a:off x="431971" y="933119"/>
            <a:ext cx="4140029" cy="3073946"/>
          </a:xfrm>
        </p:spPr>
        <p:txBody>
          <a:bodyPr/>
          <a:lstStyle/>
          <a:p>
            <a:pPr marL="0" indent="0" algn="l"/>
            <a:r>
              <a:rPr lang="en-US" sz="1600" dirty="0">
                <a:solidFill>
                  <a:srgbClr val="000000"/>
                </a:solidFill>
              </a:rPr>
              <a:t>Step 1: When the client has no more data to send in the stream, it sends a segment with the FIN flag set.</a:t>
            </a:r>
          </a:p>
          <a:p>
            <a:pPr marL="0" indent="0" algn="l"/>
            <a:r>
              <a:rPr lang="en-US" sz="1600" dirty="0">
                <a:solidFill>
                  <a:srgbClr val="000000"/>
                </a:solidFill>
              </a:rPr>
              <a:t>Step 2: The server sends an ACK to acknowledge the receipt of the FIN to terminate the session from client to server.</a:t>
            </a:r>
          </a:p>
          <a:p>
            <a:pPr marL="0" indent="0" algn="l"/>
            <a:r>
              <a:rPr lang="en-US" sz="1600" dirty="0">
                <a:solidFill>
                  <a:srgbClr val="000000"/>
                </a:solidFill>
              </a:rPr>
              <a:t>Step 3: The server sends a FIN to the client to terminate the server-to-client session.</a:t>
            </a:r>
          </a:p>
          <a:p>
            <a:pPr marL="0" indent="0" algn="l"/>
            <a:r>
              <a:rPr lang="en-US" sz="1600" dirty="0">
                <a:solidFill>
                  <a:srgbClr val="000000"/>
                </a:solidFill>
              </a:rPr>
              <a:t>Step 4: The client responds with an ACK to acknowledge the FIN from the server.</a:t>
            </a:r>
          </a:p>
        </p:txBody>
      </p:sp>
      <p:pic>
        <p:nvPicPr>
          <p:cNvPr id="6" name="Picture 5">
            <a:extLst>
              <a:ext uri="{FF2B5EF4-FFF2-40B4-BE49-F238E27FC236}">
                <a16:creationId xmlns:a16="http://schemas.microsoft.com/office/drawing/2014/main" id="{488E7229-C633-8549-B035-25AF8DE13930}"/>
              </a:ext>
            </a:extLst>
          </p:cNvPr>
          <p:cNvPicPr>
            <a:picLocks noChangeAspect="1"/>
          </p:cNvPicPr>
          <p:nvPr/>
        </p:nvPicPr>
        <p:blipFill>
          <a:blip r:embed="rId3"/>
          <a:stretch>
            <a:fillRect/>
          </a:stretch>
        </p:blipFill>
        <p:spPr>
          <a:xfrm>
            <a:off x="4572000" y="1136435"/>
            <a:ext cx="3953695" cy="3073946"/>
          </a:xfrm>
          <a:prstGeom prst="rect">
            <a:avLst/>
          </a:prstGeom>
        </p:spPr>
      </p:pic>
    </p:spTree>
    <p:extLst>
      <p:ext uri="{BB962C8B-B14F-4D97-AF65-F5344CB8AC3E}">
        <p14:creationId xmlns:p14="http://schemas.microsoft.com/office/powerpoint/2010/main" val="42473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1600" dirty="0"/>
              <a:t>TCP Communication Process</a:t>
            </a:r>
            <a:br>
              <a:rPr lang="en-US" dirty="0"/>
            </a:br>
            <a:r>
              <a:rPr lang="en-US" sz="2400" dirty="0"/>
              <a:t>TCP Three-Way Handshake Analysis</a:t>
            </a:r>
          </a:p>
        </p:txBody>
      </p:sp>
      <p:sp>
        <p:nvSpPr>
          <p:cNvPr id="2" name="Content Placeholder 1">
            <a:extLst>
              <a:ext uri="{FF2B5EF4-FFF2-40B4-BE49-F238E27FC236}">
                <a16:creationId xmlns:a16="http://schemas.microsoft.com/office/drawing/2014/main" id="{69BCA604-5AE4-48C6-B519-9F57FF340DF1}"/>
              </a:ext>
            </a:extLst>
          </p:cNvPr>
          <p:cNvSpPr>
            <a:spLocks noGrp="1"/>
          </p:cNvSpPr>
          <p:nvPr>
            <p:ph idx="1"/>
          </p:nvPr>
        </p:nvSpPr>
        <p:spPr/>
        <p:txBody>
          <a:bodyPr/>
          <a:lstStyle/>
          <a:p>
            <a:pPr marL="0" indent="0">
              <a:buNone/>
            </a:pPr>
            <a:r>
              <a:rPr lang="en-US" sz="1600" dirty="0"/>
              <a:t>Functions of the Three-Way Handshake:</a:t>
            </a:r>
          </a:p>
          <a:p>
            <a:pPr lvl="1">
              <a:buFont typeface="Arial" panose="020B0604020202020204" pitchFamily="34" charset="0"/>
              <a:buChar char="•"/>
            </a:pPr>
            <a:r>
              <a:rPr lang="en-US" dirty="0"/>
              <a:t>It establishes that the destination device is present on the network.</a:t>
            </a:r>
          </a:p>
          <a:p>
            <a:pPr lvl="1">
              <a:buFont typeface="Arial" panose="020B0604020202020204" pitchFamily="34" charset="0"/>
              <a:buChar char="•"/>
            </a:pPr>
            <a:r>
              <a:rPr lang="en-US" dirty="0"/>
              <a:t>It verifies that the destination device has an active service and is accepting requests on the destination port number that the initiating client intends to use.</a:t>
            </a:r>
          </a:p>
          <a:p>
            <a:pPr lvl="1">
              <a:buFont typeface="Arial" panose="020B0604020202020204" pitchFamily="34" charset="0"/>
              <a:buChar char="•"/>
            </a:pPr>
            <a:r>
              <a:rPr lang="en-US" dirty="0"/>
              <a:t>It informs the destination device that the source client intends to establish a communication session on that port number.</a:t>
            </a:r>
          </a:p>
          <a:p>
            <a:pPr marL="0" indent="0">
              <a:buNone/>
            </a:pPr>
            <a:r>
              <a:rPr lang="en-US" dirty="0"/>
              <a:t>After the communication is completed the sessions are closed, and the connection is terminated. The connection and session mechanisms enable TCP reliability function.</a:t>
            </a:r>
          </a:p>
        </p:txBody>
      </p:sp>
    </p:spTree>
    <p:extLst>
      <p:ext uri="{BB962C8B-B14F-4D97-AF65-F5344CB8AC3E}">
        <p14:creationId xmlns:p14="http://schemas.microsoft.com/office/powerpoint/2010/main" val="11713995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1600" dirty="0"/>
              <a:t>TCP Communication Process</a:t>
            </a:r>
            <a:br>
              <a:rPr lang="en-US" dirty="0"/>
            </a:br>
            <a:r>
              <a:rPr lang="en-US" sz="2400" dirty="0"/>
              <a:t>TCP Three-Way Handshake Analysis (Cont.)</a:t>
            </a:r>
          </a:p>
        </p:txBody>
      </p:sp>
      <p:sp>
        <p:nvSpPr>
          <p:cNvPr id="2" name="Content Placeholder 1">
            <a:extLst>
              <a:ext uri="{FF2B5EF4-FFF2-40B4-BE49-F238E27FC236}">
                <a16:creationId xmlns:a16="http://schemas.microsoft.com/office/drawing/2014/main" id="{69BCA604-5AE4-48C6-B519-9F57FF340DF1}"/>
              </a:ext>
            </a:extLst>
          </p:cNvPr>
          <p:cNvSpPr>
            <a:spLocks noGrp="1"/>
          </p:cNvSpPr>
          <p:nvPr>
            <p:ph idx="1"/>
          </p:nvPr>
        </p:nvSpPr>
        <p:spPr>
          <a:xfrm>
            <a:off x="144065" y="798944"/>
            <a:ext cx="3850419" cy="4155319"/>
          </a:xfrm>
        </p:spPr>
        <p:txBody>
          <a:bodyPr/>
          <a:lstStyle/>
          <a:p>
            <a:pPr marL="0" indent="0">
              <a:buNone/>
            </a:pPr>
            <a:r>
              <a:rPr lang="en-US" sz="1600" dirty="0"/>
              <a:t>The six control bit flags are as follows:</a:t>
            </a:r>
          </a:p>
          <a:p>
            <a:pPr lvl="1"/>
            <a:r>
              <a:rPr lang="en-US" sz="1500" b="1" dirty="0"/>
              <a:t>URG</a:t>
            </a:r>
            <a:r>
              <a:rPr lang="en-US" sz="1500" dirty="0"/>
              <a:t> - Urgent pointer field significant</a:t>
            </a:r>
          </a:p>
          <a:p>
            <a:pPr lvl="1"/>
            <a:r>
              <a:rPr lang="en-US" sz="1500" b="1" dirty="0"/>
              <a:t>ACK</a:t>
            </a:r>
            <a:r>
              <a:rPr lang="en-US" sz="1500" dirty="0"/>
              <a:t> - Acknowledgment flag used in connection establishment and session termination</a:t>
            </a:r>
          </a:p>
          <a:p>
            <a:pPr lvl="1"/>
            <a:r>
              <a:rPr lang="en-US" sz="1500" b="1" dirty="0"/>
              <a:t>PSH</a:t>
            </a:r>
            <a:r>
              <a:rPr lang="en-US" sz="1500" dirty="0"/>
              <a:t> - Push function</a:t>
            </a:r>
          </a:p>
          <a:p>
            <a:pPr lvl="1"/>
            <a:r>
              <a:rPr lang="en-US" sz="1500" b="1" dirty="0"/>
              <a:t>RST</a:t>
            </a:r>
            <a:r>
              <a:rPr lang="en-US" sz="1500" dirty="0"/>
              <a:t> - Reset the connection when an error or timeout occurs</a:t>
            </a:r>
          </a:p>
          <a:p>
            <a:pPr lvl="1"/>
            <a:r>
              <a:rPr lang="en-US" sz="1500" b="1" dirty="0"/>
              <a:t>SYN</a:t>
            </a:r>
            <a:r>
              <a:rPr lang="en-US" sz="1500" dirty="0"/>
              <a:t> - Synchronize sequence numbers used in connection establishment</a:t>
            </a:r>
          </a:p>
          <a:p>
            <a:pPr lvl="1"/>
            <a:r>
              <a:rPr lang="en-US" sz="1500" b="1" dirty="0"/>
              <a:t>FIN</a:t>
            </a:r>
            <a:r>
              <a:rPr lang="en-US" sz="1500" dirty="0"/>
              <a:t> - No more data from sender and used in session termination</a:t>
            </a:r>
          </a:p>
          <a:p>
            <a:pPr>
              <a:buFont typeface="Arial" panose="020B0604020202020204" pitchFamily="34" charset="0"/>
              <a:buChar char="•"/>
            </a:pPr>
            <a:endParaRPr lang="en-US" sz="1600" dirty="0"/>
          </a:p>
        </p:txBody>
      </p:sp>
      <p:pic>
        <p:nvPicPr>
          <p:cNvPr id="6" name="Picture 5">
            <a:extLst>
              <a:ext uri="{FF2B5EF4-FFF2-40B4-BE49-F238E27FC236}">
                <a16:creationId xmlns:a16="http://schemas.microsoft.com/office/drawing/2014/main" id="{01616695-A4F8-A34A-B776-EF800675ACCC}"/>
              </a:ext>
            </a:extLst>
          </p:cNvPr>
          <p:cNvPicPr>
            <a:picLocks noChangeAspect="1"/>
          </p:cNvPicPr>
          <p:nvPr/>
        </p:nvPicPr>
        <p:blipFill>
          <a:blip r:embed="rId3"/>
          <a:stretch>
            <a:fillRect/>
          </a:stretch>
        </p:blipFill>
        <p:spPr>
          <a:xfrm>
            <a:off x="4110926" y="1369093"/>
            <a:ext cx="4974253" cy="2405313"/>
          </a:xfrm>
          <a:prstGeom prst="rect">
            <a:avLst/>
          </a:prstGeom>
        </p:spPr>
      </p:pic>
    </p:spTree>
    <p:extLst>
      <p:ext uri="{BB962C8B-B14F-4D97-AF65-F5344CB8AC3E}">
        <p14:creationId xmlns:p14="http://schemas.microsoft.com/office/powerpoint/2010/main" val="91960834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Transportation of Data</a:t>
            </a:r>
            <a:br>
              <a:rPr lang="en-US" dirty="0"/>
            </a:br>
            <a:r>
              <a:rPr lang="en-US" sz="2400" dirty="0"/>
              <a:t>Role of the Transport Layer</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60219" y="855418"/>
            <a:ext cx="3602182" cy="3559563"/>
          </a:xfrm>
        </p:spPr>
        <p:txBody>
          <a:bodyPr/>
          <a:lstStyle/>
          <a:p>
            <a:pPr marL="0" indent="0" algn="l"/>
            <a:r>
              <a:rPr lang="en-US" sz="1800" dirty="0">
                <a:solidFill>
                  <a:srgbClr val="000000"/>
                </a:solidFill>
              </a:rPr>
              <a:t>The transport layer is:</a:t>
            </a:r>
          </a:p>
          <a:p>
            <a:pPr marL="285750" indent="-285750" algn="l">
              <a:buFont typeface="Arial" panose="020B0604020202020204" pitchFamily="34" charset="0"/>
              <a:buChar char="•"/>
            </a:pPr>
            <a:r>
              <a:rPr lang="en-US" sz="1800" dirty="0">
                <a:solidFill>
                  <a:srgbClr val="000000"/>
                </a:solidFill>
              </a:rPr>
              <a:t>responsible for logical communications between applications running on different hosts.</a:t>
            </a:r>
          </a:p>
          <a:p>
            <a:pPr marL="342900" indent="-342900" algn="l">
              <a:buFont typeface="Arial" panose="020B0604020202020204" pitchFamily="34" charset="0"/>
              <a:buChar char="•"/>
            </a:pPr>
            <a:r>
              <a:rPr lang="en-US" sz="1800" dirty="0">
                <a:solidFill>
                  <a:srgbClr val="000000"/>
                </a:solidFill>
              </a:rPr>
              <a:t>The link between the application layer and the lower layers that are responsible for network transmission.</a:t>
            </a:r>
          </a:p>
          <a:p>
            <a:pPr marL="0" indent="0" algn="l"/>
            <a:endParaRPr lang="en-US" sz="1800" dirty="0">
              <a:solidFill>
                <a:srgbClr val="000000"/>
              </a:solidFill>
            </a:endParaRP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303A6BBB-1052-C741-BFA6-942405352A31}"/>
              </a:ext>
            </a:extLst>
          </p:cNvPr>
          <p:cNvPicPr>
            <a:picLocks noChangeAspect="1"/>
          </p:cNvPicPr>
          <p:nvPr/>
        </p:nvPicPr>
        <p:blipFill>
          <a:blip r:embed="rId3"/>
          <a:stretch>
            <a:fillRect/>
          </a:stretch>
        </p:blipFill>
        <p:spPr>
          <a:xfrm>
            <a:off x="4304804" y="855418"/>
            <a:ext cx="4478977" cy="3559564"/>
          </a:xfrm>
          <a:prstGeom prst="rect">
            <a:avLst/>
          </a:prstGeom>
        </p:spPr>
      </p:pic>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14.6 Reliability and Flow Control</a:t>
            </a:r>
          </a:p>
        </p:txBody>
      </p:sp>
    </p:spTree>
    <p:custDataLst>
      <p:tags r:id="rId1"/>
    </p:custDataLst>
    <p:extLst>
      <p:ext uri="{BB962C8B-B14F-4D97-AF65-F5344CB8AC3E}">
        <p14:creationId xmlns:p14="http://schemas.microsoft.com/office/powerpoint/2010/main" val="33556805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Reliability and Flow Control</a:t>
            </a:r>
            <a:br>
              <a:rPr lang="en-US" dirty="0"/>
            </a:br>
            <a:r>
              <a:rPr lang="en-US" sz="2400" dirty="0"/>
              <a:t>TCP Reliability- Guaranteed and Ordered Delivery</a:t>
            </a:r>
          </a:p>
        </p:txBody>
      </p:sp>
      <p:sp>
        <p:nvSpPr>
          <p:cNvPr id="5" name="Content Placeholder 4">
            <a:extLst>
              <a:ext uri="{FF2B5EF4-FFF2-40B4-BE49-F238E27FC236}">
                <a16:creationId xmlns:a16="http://schemas.microsoft.com/office/drawing/2014/main" id="{7FC66286-CFA0-104C-B29B-89853AF732B7}"/>
              </a:ext>
            </a:extLst>
          </p:cNvPr>
          <p:cNvSpPr>
            <a:spLocks noGrp="1"/>
          </p:cNvSpPr>
          <p:nvPr>
            <p:ph idx="1"/>
          </p:nvPr>
        </p:nvSpPr>
        <p:spPr>
          <a:xfrm>
            <a:off x="288414" y="979527"/>
            <a:ext cx="3884330" cy="3439047"/>
          </a:xfrm>
        </p:spPr>
        <p:txBody>
          <a:bodyPr/>
          <a:lstStyle/>
          <a:p>
            <a:pPr marL="285750" indent="-285750" algn="l">
              <a:buFont typeface="Arial" panose="020B0604020202020204" pitchFamily="34" charset="0"/>
              <a:buChar char="•"/>
            </a:pPr>
            <a:r>
              <a:rPr lang="en-US" sz="1600" dirty="0">
                <a:solidFill>
                  <a:srgbClr val="000000"/>
                </a:solidFill>
              </a:rPr>
              <a:t>TCP can also help maintain the flow of packets so that devices do not become overloaded.</a:t>
            </a:r>
          </a:p>
          <a:p>
            <a:pPr marL="285750" indent="-285750" algn="l">
              <a:buFont typeface="Arial" panose="020B0604020202020204" pitchFamily="34" charset="0"/>
              <a:buChar char="•"/>
            </a:pPr>
            <a:r>
              <a:rPr lang="en-US" sz="1600" dirty="0">
                <a:solidFill>
                  <a:srgbClr val="000000"/>
                </a:solidFill>
              </a:rPr>
              <a:t>There may be times when TCP segments do not arrive at their destination or arrive out of order.</a:t>
            </a:r>
          </a:p>
          <a:p>
            <a:pPr marL="285750" indent="-285750" algn="l">
              <a:buFont typeface="Arial" panose="020B0604020202020204" pitchFamily="34" charset="0"/>
              <a:buChar char="•"/>
            </a:pPr>
            <a:r>
              <a:rPr lang="en-US" sz="1600" dirty="0">
                <a:solidFill>
                  <a:srgbClr val="000000"/>
                </a:solidFill>
              </a:rPr>
              <a:t>All the data must be received and the data in these segments must be reassembled into the original order.</a:t>
            </a:r>
          </a:p>
          <a:p>
            <a:pPr marL="285750" indent="-285750" algn="l">
              <a:buFont typeface="Arial" panose="020B0604020202020204" pitchFamily="34" charset="0"/>
              <a:buChar char="•"/>
            </a:pPr>
            <a:r>
              <a:rPr lang="en-US" sz="1600" dirty="0">
                <a:solidFill>
                  <a:srgbClr val="000000"/>
                </a:solidFill>
              </a:rPr>
              <a:t>Sequence numbers are assigned in the header of each packet to achieve this goal.</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2FF3B309-07D8-3549-83BF-C082B2D0BD15}"/>
              </a:ext>
            </a:extLst>
          </p:cNvPr>
          <p:cNvPicPr>
            <a:picLocks noChangeAspect="1"/>
          </p:cNvPicPr>
          <p:nvPr/>
        </p:nvPicPr>
        <p:blipFill>
          <a:blip r:embed="rId3"/>
          <a:stretch>
            <a:fillRect/>
          </a:stretch>
        </p:blipFill>
        <p:spPr>
          <a:xfrm>
            <a:off x="4358993" y="1119907"/>
            <a:ext cx="4645376" cy="3158289"/>
          </a:xfrm>
          <a:prstGeom prst="rect">
            <a:avLst/>
          </a:prstGeom>
        </p:spPr>
      </p:pic>
    </p:spTree>
    <p:extLst>
      <p:ext uri="{BB962C8B-B14F-4D97-AF65-F5344CB8AC3E}">
        <p14:creationId xmlns:p14="http://schemas.microsoft.com/office/powerpoint/2010/main" val="341894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18473"/>
            <a:ext cx="9144000" cy="757551"/>
          </a:xfrm>
        </p:spPr>
        <p:txBody>
          <a:bodyPr/>
          <a:lstStyle/>
          <a:p>
            <a:r>
              <a:rPr lang="en-US" sz="1600" dirty="0"/>
              <a:t>Reliability and Flow Control</a:t>
            </a:r>
            <a:br>
              <a:rPr lang="en-US" dirty="0"/>
            </a:br>
            <a:r>
              <a:rPr lang="en-US" dirty="0"/>
              <a:t>TCP Reliability – Data Loss and Retransmission</a:t>
            </a:r>
            <a:endParaRPr lang="en-US" sz="2400" dirty="0"/>
          </a:p>
        </p:txBody>
      </p:sp>
      <p:sp>
        <p:nvSpPr>
          <p:cNvPr id="6" name="Content Placeholder 5">
            <a:extLst>
              <a:ext uri="{FF2B5EF4-FFF2-40B4-BE49-F238E27FC236}">
                <a16:creationId xmlns:a16="http://schemas.microsoft.com/office/drawing/2014/main" id="{E224C79A-0452-40B7-8370-E6DBD3AD96F6}"/>
              </a:ext>
            </a:extLst>
          </p:cNvPr>
          <p:cNvSpPr>
            <a:spLocks noGrp="1"/>
          </p:cNvSpPr>
          <p:nvPr>
            <p:ph idx="1"/>
          </p:nvPr>
        </p:nvSpPr>
        <p:spPr>
          <a:xfrm>
            <a:off x="144065" y="1025236"/>
            <a:ext cx="3826356" cy="3929027"/>
          </a:xfrm>
        </p:spPr>
        <p:txBody>
          <a:bodyPr/>
          <a:lstStyle/>
          <a:p>
            <a:pPr marL="0" indent="0">
              <a:buNone/>
            </a:pPr>
            <a:r>
              <a:rPr lang="en-US" sz="1600" dirty="0"/>
              <a:t>No matter how well designed a network is, data loss occasionally occurs.</a:t>
            </a:r>
          </a:p>
          <a:p>
            <a:pPr marL="0" indent="0">
              <a:buNone/>
            </a:pPr>
            <a:r>
              <a:rPr lang="en-US" sz="1600" dirty="0"/>
              <a:t>TCP provides methods of managing these segment losses. Among these is a mechanism to retransmit segments for unacknowledged data.</a:t>
            </a:r>
          </a:p>
          <a:p>
            <a:pPr marL="0" indent="0">
              <a:buNone/>
            </a:pPr>
            <a:endParaRPr lang="en-US" sz="1600" dirty="0"/>
          </a:p>
          <a:p>
            <a:endParaRPr lang="en-US" dirty="0"/>
          </a:p>
        </p:txBody>
      </p:sp>
      <p:pic>
        <p:nvPicPr>
          <p:cNvPr id="2" name="Picture 1">
            <a:extLst>
              <a:ext uri="{FF2B5EF4-FFF2-40B4-BE49-F238E27FC236}">
                <a16:creationId xmlns:a16="http://schemas.microsoft.com/office/drawing/2014/main" id="{4EE95D6D-2DD5-42B8-811A-F3F0865E3EC3}"/>
              </a:ext>
            </a:extLst>
          </p:cNvPr>
          <p:cNvPicPr>
            <a:picLocks noChangeAspect="1"/>
          </p:cNvPicPr>
          <p:nvPr/>
        </p:nvPicPr>
        <p:blipFill rotWithShape="1">
          <a:blip r:embed="rId3"/>
          <a:srcRect l="3125"/>
          <a:stretch/>
        </p:blipFill>
        <p:spPr>
          <a:xfrm>
            <a:off x="4078705" y="1025236"/>
            <a:ext cx="4921230" cy="3555317"/>
          </a:xfrm>
          <a:prstGeom prst="rect">
            <a:avLst/>
          </a:prstGeom>
        </p:spPr>
      </p:pic>
    </p:spTree>
    <p:extLst>
      <p:ext uri="{BB962C8B-B14F-4D97-AF65-F5344CB8AC3E}">
        <p14:creationId xmlns:p14="http://schemas.microsoft.com/office/powerpoint/2010/main" val="80921419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18473"/>
            <a:ext cx="9144000" cy="757551"/>
          </a:xfrm>
        </p:spPr>
        <p:txBody>
          <a:bodyPr/>
          <a:lstStyle/>
          <a:p>
            <a:r>
              <a:rPr lang="en-US" sz="1600" dirty="0"/>
              <a:t>Reliability and Flow Control</a:t>
            </a:r>
            <a:br>
              <a:rPr lang="en-US" dirty="0"/>
            </a:br>
            <a:r>
              <a:rPr lang="en-US" dirty="0"/>
              <a:t>TCP Reliability – Data Loss and Retransmission (Cont.)</a:t>
            </a:r>
            <a:endParaRPr lang="en-US" sz="2400" dirty="0"/>
          </a:p>
        </p:txBody>
      </p:sp>
      <p:sp>
        <p:nvSpPr>
          <p:cNvPr id="6" name="Content Placeholder 5">
            <a:extLst>
              <a:ext uri="{FF2B5EF4-FFF2-40B4-BE49-F238E27FC236}">
                <a16:creationId xmlns:a16="http://schemas.microsoft.com/office/drawing/2014/main" id="{E224C79A-0452-40B7-8370-E6DBD3AD96F6}"/>
              </a:ext>
            </a:extLst>
          </p:cNvPr>
          <p:cNvSpPr>
            <a:spLocks noGrp="1"/>
          </p:cNvSpPr>
          <p:nvPr>
            <p:ph idx="1"/>
          </p:nvPr>
        </p:nvSpPr>
        <p:spPr>
          <a:xfrm>
            <a:off x="144065" y="1025236"/>
            <a:ext cx="3970735" cy="3929027"/>
          </a:xfrm>
        </p:spPr>
        <p:txBody>
          <a:bodyPr/>
          <a:lstStyle/>
          <a:p>
            <a:pPr marL="0" indent="0">
              <a:buNone/>
            </a:pPr>
            <a:r>
              <a:rPr lang="en-US" sz="1600" dirty="0"/>
              <a:t>Host operating systems today typically employ an optional TCP feature called selective acknowledgment (SACK), negotiated during the three-way handshake.</a:t>
            </a:r>
          </a:p>
          <a:p>
            <a:pPr marL="0" indent="0">
              <a:buNone/>
            </a:pPr>
            <a:r>
              <a:rPr lang="en-US" sz="1600" dirty="0"/>
              <a:t>If both hosts support SACK, the receiver can explicitly acknowledge which segments (bytes) were received including any discontinuous segments.</a:t>
            </a:r>
          </a:p>
          <a:p>
            <a:endParaRPr lang="en-US" dirty="0"/>
          </a:p>
        </p:txBody>
      </p:sp>
      <p:pic>
        <p:nvPicPr>
          <p:cNvPr id="4" name="Picture 3">
            <a:extLst>
              <a:ext uri="{FF2B5EF4-FFF2-40B4-BE49-F238E27FC236}">
                <a16:creationId xmlns:a16="http://schemas.microsoft.com/office/drawing/2014/main" id="{87630375-E3B4-4146-88E6-2D11C8BDAEE9}"/>
              </a:ext>
            </a:extLst>
          </p:cNvPr>
          <p:cNvPicPr>
            <a:picLocks noChangeAspect="1"/>
          </p:cNvPicPr>
          <p:nvPr/>
        </p:nvPicPr>
        <p:blipFill rotWithShape="1">
          <a:blip r:embed="rId3"/>
          <a:srcRect l="6550" r="11057"/>
          <a:stretch/>
        </p:blipFill>
        <p:spPr>
          <a:xfrm>
            <a:off x="4235115" y="822789"/>
            <a:ext cx="4475747" cy="3726580"/>
          </a:xfrm>
          <a:prstGeom prst="rect">
            <a:avLst/>
          </a:prstGeom>
        </p:spPr>
      </p:pic>
    </p:spTree>
    <p:extLst>
      <p:ext uri="{BB962C8B-B14F-4D97-AF65-F5344CB8AC3E}">
        <p14:creationId xmlns:p14="http://schemas.microsoft.com/office/powerpoint/2010/main" val="328156689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Reliability and Flow Control</a:t>
            </a:r>
            <a:br>
              <a:rPr lang="en-US" dirty="0"/>
            </a:br>
            <a:r>
              <a:rPr lang="en-US" sz="2400" dirty="0"/>
              <a:t>TCP Flow Control – Window Size and Acknowledgments</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03695" y="912262"/>
            <a:ext cx="3667027" cy="3509472"/>
          </a:xfrm>
        </p:spPr>
        <p:txBody>
          <a:bodyPr/>
          <a:lstStyle/>
          <a:p>
            <a:pPr marL="0" indent="0" algn="l">
              <a:spcBef>
                <a:spcPts val="0"/>
              </a:spcBef>
            </a:pPr>
            <a:r>
              <a:rPr lang="en-US" sz="1600" dirty="0">
                <a:solidFill>
                  <a:srgbClr val="000000"/>
                </a:solidFill>
              </a:rPr>
              <a:t>TCP also provides mechanisms for flow control as follows:</a:t>
            </a:r>
          </a:p>
          <a:p>
            <a:pPr marL="0" indent="0" algn="l">
              <a:spcBef>
                <a:spcPts val="0"/>
              </a:spcBef>
            </a:pPr>
            <a:endParaRPr lang="en-US" sz="1600" dirty="0">
              <a:solidFill>
                <a:srgbClr val="000000"/>
              </a:solidFill>
            </a:endParaRPr>
          </a:p>
          <a:p>
            <a:pPr marL="285750" indent="-285750" algn="l">
              <a:spcBef>
                <a:spcPts val="0"/>
              </a:spcBef>
              <a:buFont typeface="Arial" panose="020B0604020202020204" pitchFamily="34" charset="0"/>
              <a:buChar char="•"/>
            </a:pPr>
            <a:r>
              <a:rPr lang="en-US" sz="1600" dirty="0">
                <a:solidFill>
                  <a:srgbClr val="000000"/>
                </a:solidFill>
              </a:rPr>
              <a:t>Flow control is the amount of data that the destination can receive and process reliably.</a:t>
            </a:r>
          </a:p>
          <a:p>
            <a:pPr marL="285750" indent="-285750" algn="l">
              <a:spcBef>
                <a:spcPts val="0"/>
              </a:spcBef>
              <a:buFont typeface="Arial" panose="020B0604020202020204" pitchFamily="34" charset="0"/>
              <a:buChar char="•"/>
            </a:pPr>
            <a:endParaRPr lang="en-US" sz="1600" dirty="0">
              <a:solidFill>
                <a:srgbClr val="000000"/>
              </a:solidFill>
            </a:endParaRPr>
          </a:p>
          <a:p>
            <a:pPr marL="285750" indent="-285750" algn="l">
              <a:spcBef>
                <a:spcPts val="0"/>
              </a:spcBef>
              <a:buFont typeface="Arial" panose="020B0604020202020204" pitchFamily="34" charset="0"/>
              <a:buChar char="•"/>
            </a:pPr>
            <a:r>
              <a:rPr lang="en-US" sz="1600" dirty="0">
                <a:solidFill>
                  <a:srgbClr val="000000"/>
                </a:solidFill>
              </a:rPr>
              <a:t>Flow control helps maintain the reliability of TCP transmission by adjusting the rate of data flow between source and destination for a given session.</a:t>
            </a:r>
          </a:p>
        </p:txBody>
      </p:sp>
      <p:pic>
        <p:nvPicPr>
          <p:cNvPr id="6" name="Picture 5">
            <a:extLst>
              <a:ext uri="{FF2B5EF4-FFF2-40B4-BE49-F238E27FC236}">
                <a16:creationId xmlns:a16="http://schemas.microsoft.com/office/drawing/2014/main" id="{F1EBB4FB-76D3-E94D-9CFB-0B374985AD37}"/>
              </a:ext>
            </a:extLst>
          </p:cNvPr>
          <p:cNvPicPr>
            <a:picLocks noChangeAspect="1"/>
          </p:cNvPicPr>
          <p:nvPr/>
        </p:nvPicPr>
        <p:blipFill>
          <a:blip r:embed="rId3"/>
          <a:stretch>
            <a:fillRect/>
          </a:stretch>
        </p:blipFill>
        <p:spPr>
          <a:xfrm>
            <a:off x="3836710" y="912262"/>
            <a:ext cx="5195302" cy="3318975"/>
          </a:xfrm>
          <a:prstGeom prst="rect">
            <a:avLst/>
          </a:prstGeom>
        </p:spPr>
      </p:pic>
    </p:spTree>
    <p:extLst>
      <p:ext uri="{BB962C8B-B14F-4D97-AF65-F5344CB8AC3E}">
        <p14:creationId xmlns:p14="http://schemas.microsoft.com/office/powerpoint/2010/main" val="266605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Reliability and Flow Control</a:t>
            </a:r>
            <a:br>
              <a:rPr lang="en-US" dirty="0"/>
            </a:br>
            <a:r>
              <a:rPr lang="en-US" sz="2400" dirty="0"/>
              <a:t>TCP Flow Control – Maximum Segment Size</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259590" y="731838"/>
            <a:ext cx="3541804" cy="3689896"/>
          </a:xfrm>
        </p:spPr>
        <p:txBody>
          <a:bodyPr/>
          <a:lstStyle/>
          <a:p>
            <a:pPr marL="0" indent="0" algn="l">
              <a:spcBef>
                <a:spcPts val="0"/>
              </a:spcBef>
            </a:pPr>
            <a:r>
              <a:rPr lang="en-US" sz="1600" dirty="0">
                <a:solidFill>
                  <a:srgbClr val="080808"/>
                </a:solidFill>
              </a:rPr>
              <a:t>Maximum Segment Size (MSS) is the maximum amount of data that the destination device can receive.</a:t>
            </a:r>
          </a:p>
          <a:p>
            <a:pPr marL="0" indent="0" algn="l">
              <a:spcBef>
                <a:spcPts val="0"/>
              </a:spcBef>
            </a:pPr>
            <a:endParaRPr lang="en-US" sz="1600" dirty="0">
              <a:solidFill>
                <a:srgbClr val="080808"/>
              </a:solidFill>
            </a:endParaRPr>
          </a:p>
          <a:p>
            <a:pPr marL="285750" indent="-285750" algn="l">
              <a:spcBef>
                <a:spcPts val="0"/>
              </a:spcBef>
              <a:buFont typeface="Arial" panose="020B0604020202020204" pitchFamily="34" charset="0"/>
              <a:buChar char="•"/>
            </a:pPr>
            <a:r>
              <a:rPr lang="en-US" sz="1600" dirty="0">
                <a:solidFill>
                  <a:srgbClr val="080808"/>
                </a:solidFill>
              </a:rPr>
              <a:t>A common MSS is 1,460 bytes when using IPv4.</a:t>
            </a:r>
          </a:p>
          <a:p>
            <a:pPr marL="285750" indent="-285750" algn="l">
              <a:spcBef>
                <a:spcPts val="0"/>
              </a:spcBef>
              <a:buFont typeface="Arial" panose="020B0604020202020204" pitchFamily="34" charset="0"/>
              <a:buChar char="•"/>
            </a:pPr>
            <a:r>
              <a:rPr lang="en-US" sz="1600" dirty="0">
                <a:solidFill>
                  <a:srgbClr val="080808"/>
                </a:solidFill>
              </a:rPr>
              <a:t>A host determines the value of its MSS field by subtracting the IP and TCP headers from the Ethernet maximum transmission unit (MTU), which is 1500 bytes be default. </a:t>
            </a:r>
          </a:p>
          <a:p>
            <a:pPr marL="285750" indent="-285750" algn="l">
              <a:spcBef>
                <a:spcPts val="0"/>
              </a:spcBef>
              <a:buFont typeface="Arial" panose="020B0604020202020204" pitchFamily="34" charset="0"/>
              <a:buChar char="•"/>
            </a:pPr>
            <a:r>
              <a:rPr lang="en-US" sz="1600" dirty="0">
                <a:solidFill>
                  <a:srgbClr val="080808"/>
                </a:solidFill>
              </a:rPr>
              <a:t>1500 minus 40 (20 bytes for the IPv4 header and 20 bytes for the TCP header) leaves 1460 bytes.</a:t>
            </a:r>
          </a:p>
        </p:txBody>
      </p:sp>
      <p:pic>
        <p:nvPicPr>
          <p:cNvPr id="6" name="Picture 5">
            <a:extLst>
              <a:ext uri="{FF2B5EF4-FFF2-40B4-BE49-F238E27FC236}">
                <a16:creationId xmlns:a16="http://schemas.microsoft.com/office/drawing/2014/main" id="{354D6845-C3CD-2540-82D8-B76E7144B603}"/>
              </a:ext>
            </a:extLst>
          </p:cNvPr>
          <p:cNvPicPr>
            <a:picLocks noChangeAspect="1"/>
          </p:cNvPicPr>
          <p:nvPr/>
        </p:nvPicPr>
        <p:blipFill>
          <a:blip r:embed="rId3"/>
          <a:stretch>
            <a:fillRect/>
          </a:stretch>
        </p:blipFill>
        <p:spPr>
          <a:xfrm>
            <a:off x="4018548" y="731837"/>
            <a:ext cx="4109786" cy="2697269"/>
          </a:xfrm>
          <a:prstGeom prst="rect">
            <a:avLst/>
          </a:prstGeom>
        </p:spPr>
      </p:pic>
      <p:pic>
        <p:nvPicPr>
          <p:cNvPr id="8" name="Picture 7">
            <a:extLst>
              <a:ext uri="{FF2B5EF4-FFF2-40B4-BE49-F238E27FC236}">
                <a16:creationId xmlns:a16="http://schemas.microsoft.com/office/drawing/2014/main" id="{BB932EB7-B233-3B4E-BF41-3671F09C3258}"/>
              </a:ext>
            </a:extLst>
          </p:cNvPr>
          <p:cNvPicPr>
            <a:picLocks noChangeAspect="1"/>
          </p:cNvPicPr>
          <p:nvPr/>
        </p:nvPicPr>
        <p:blipFill>
          <a:blip r:embed="rId4"/>
          <a:stretch>
            <a:fillRect/>
          </a:stretch>
        </p:blipFill>
        <p:spPr>
          <a:xfrm>
            <a:off x="4254834" y="3501368"/>
            <a:ext cx="3873500" cy="1319149"/>
          </a:xfrm>
          <a:prstGeom prst="rect">
            <a:avLst/>
          </a:prstGeom>
        </p:spPr>
      </p:pic>
    </p:spTree>
    <p:extLst>
      <p:ext uri="{BB962C8B-B14F-4D97-AF65-F5344CB8AC3E}">
        <p14:creationId xmlns:p14="http://schemas.microsoft.com/office/powerpoint/2010/main" val="239654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Reliability and Flow Control</a:t>
            </a:r>
            <a:br>
              <a:rPr lang="en-US" dirty="0"/>
            </a:br>
            <a:r>
              <a:rPr lang="en-US" sz="2400" dirty="0"/>
              <a:t>TCP Flow Control – Congestion Avoidance</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259590" y="858982"/>
            <a:ext cx="3388774" cy="3562752"/>
          </a:xfrm>
        </p:spPr>
        <p:txBody>
          <a:bodyPr/>
          <a:lstStyle/>
          <a:p>
            <a:pPr marL="0" indent="0" algn="l">
              <a:spcBef>
                <a:spcPts val="0"/>
              </a:spcBef>
            </a:pPr>
            <a:r>
              <a:rPr lang="en-US" sz="1600" dirty="0">
                <a:solidFill>
                  <a:srgbClr val="000000"/>
                </a:solidFill>
              </a:rPr>
              <a:t>When congestion occurs on a network, it results in packets being discarded by the overloaded router.</a:t>
            </a:r>
          </a:p>
          <a:p>
            <a:pPr marL="0" indent="0" algn="l">
              <a:spcBef>
                <a:spcPts val="0"/>
              </a:spcBef>
            </a:pPr>
            <a:endParaRPr lang="en-US" sz="1600" dirty="0">
              <a:solidFill>
                <a:srgbClr val="000000"/>
              </a:solidFill>
            </a:endParaRPr>
          </a:p>
          <a:p>
            <a:pPr marL="0" indent="0" algn="l">
              <a:spcBef>
                <a:spcPts val="0"/>
              </a:spcBef>
            </a:pPr>
            <a:r>
              <a:rPr lang="en-US" sz="1600" dirty="0">
                <a:solidFill>
                  <a:srgbClr val="000000"/>
                </a:solidFill>
              </a:rPr>
              <a:t>To avoid and control congestion, TCP employs several congestion handling mechanisms, timers, and algorithms.</a:t>
            </a:r>
          </a:p>
        </p:txBody>
      </p:sp>
      <p:pic>
        <p:nvPicPr>
          <p:cNvPr id="6" name="Picture 5">
            <a:extLst>
              <a:ext uri="{FF2B5EF4-FFF2-40B4-BE49-F238E27FC236}">
                <a16:creationId xmlns:a16="http://schemas.microsoft.com/office/drawing/2014/main" id="{44B87FC3-C392-514C-AA30-06F95FD0D287}"/>
              </a:ext>
            </a:extLst>
          </p:cNvPr>
          <p:cNvPicPr>
            <a:picLocks noChangeAspect="1"/>
          </p:cNvPicPr>
          <p:nvPr/>
        </p:nvPicPr>
        <p:blipFill>
          <a:blip r:embed="rId3"/>
          <a:stretch>
            <a:fillRect/>
          </a:stretch>
        </p:blipFill>
        <p:spPr>
          <a:xfrm>
            <a:off x="3798486" y="981504"/>
            <a:ext cx="4847540" cy="3317708"/>
          </a:xfrm>
          <a:prstGeom prst="rect">
            <a:avLst/>
          </a:prstGeom>
        </p:spPr>
      </p:pic>
    </p:spTree>
    <p:extLst>
      <p:ext uri="{BB962C8B-B14F-4D97-AF65-F5344CB8AC3E}">
        <p14:creationId xmlns:p14="http://schemas.microsoft.com/office/powerpoint/2010/main" val="384290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14.7 UDP Communication</a:t>
            </a:r>
          </a:p>
        </p:txBody>
      </p:sp>
    </p:spTree>
    <p:custDataLst>
      <p:tags r:id="rId1"/>
    </p:custDataLst>
    <p:extLst>
      <p:ext uri="{BB962C8B-B14F-4D97-AF65-F5344CB8AC3E}">
        <p14:creationId xmlns:p14="http://schemas.microsoft.com/office/powerpoint/2010/main" val="2274503976"/>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UDP Communication</a:t>
            </a:r>
            <a:br>
              <a:rPr lang="en-US" dirty="0"/>
            </a:br>
            <a:r>
              <a:rPr lang="en-US" sz="2400" dirty="0"/>
              <a:t>UDP Low Overhead versus Reliability</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85698" y="887483"/>
            <a:ext cx="8345488" cy="731837"/>
          </a:xfrm>
        </p:spPr>
        <p:txBody>
          <a:bodyPr/>
          <a:lstStyle/>
          <a:p>
            <a:pPr marL="0" indent="0" algn="l">
              <a:spcBef>
                <a:spcPts val="0"/>
              </a:spcBef>
            </a:pPr>
            <a:r>
              <a:rPr lang="en-US" sz="1600" dirty="0">
                <a:solidFill>
                  <a:srgbClr val="000000"/>
                </a:solidFill>
              </a:rPr>
              <a:t>UDP does not establish a connection. UDP provides low overhead data transport because it has a small datagram header and no network management traffic.</a:t>
            </a:r>
          </a:p>
        </p:txBody>
      </p:sp>
      <p:pic>
        <p:nvPicPr>
          <p:cNvPr id="6" name="Picture 5">
            <a:extLst>
              <a:ext uri="{FF2B5EF4-FFF2-40B4-BE49-F238E27FC236}">
                <a16:creationId xmlns:a16="http://schemas.microsoft.com/office/drawing/2014/main" id="{EFA7D8BE-B010-7449-A277-2CFEE3494077}"/>
              </a:ext>
            </a:extLst>
          </p:cNvPr>
          <p:cNvPicPr>
            <a:picLocks noChangeAspect="1"/>
          </p:cNvPicPr>
          <p:nvPr/>
        </p:nvPicPr>
        <p:blipFill>
          <a:blip r:embed="rId3"/>
          <a:stretch>
            <a:fillRect/>
          </a:stretch>
        </p:blipFill>
        <p:spPr>
          <a:xfrm>
            <a:off x="1663474" y="1971922"/>
            <a:ext cx="5389935" cy="2419603"/>
          </a:xfrm>
          <a:prstGeom prst="rect">
            <a:avLst/>
          </a:prstGeom>
        </p:spPr>
      </p:pic>
    </p:spTree>
    <p:extLst>
      <p:ext uri="{BB962C8B-B14F-4D97-AF65-F5344CB8AC3E}">
        <p14:creationId xmlns:p14="http://schemas.microsoft.com/office/powerpoint/2010/main" val="147490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UDP Communication</a:t>
            </a:r>
            <a:br>
              <a:rPr lang="en-US" dirty="0"/>
            </a:br>
            <a:r>
              <a:rPr lang="en-US" sz="2400" dirty="0"/>
              <a:t>UDP Datagram Reassembly</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85698" y="941243"/>
            <a:ext cx="3423775" cy="3562752"/>
          </a:xfrm>
        </p:spPr>
        <p:txBody>
          <a:bodyPr/>
          <a:lstStyle/>
          <a:p>
            <a:pPr marL="285750" indent="-285750" algn="l">
              <a:spcBef>
                <a:spcPts val="0"/>
              </a:spcBef>
              <a:buFont typeface="Arial" panose="020B0604020202020204" pitchFamily="34" charset="0"/>
              <a:buChar char="•"/>
            </a:pPr>
            <a:r>
              <a:rPr lang="en-US" sz="1800" dirty="0">
                <a:solidFill>
                  <a:srgbClr val="000000"/>
                </a:solidFill>
              </a:rPr>
              <a:t>UDP does not track sequence numbers the way TCP does.</a:t>
            </a:r>
          </a:p>
          <a:p>
            <a:pPr marL="285750" indent="-285750" algn="l">
              <a:spcBef>
                <a:spcPts val="0"/>
              </a:spcBef>
              <a:buFont typeface="Arial" panose="020B0604020202020204" pitchFamily="34" charset="0"/>
              <a:buChar char="•"/>
            </a:pPr>
            <a:r>
              <a:rPr lang="en-US" sz="1800" dirty="0">
                <a:solidFill>
                  <a:srgbClr val="000000"/>
                </a:solidFill>
              </a:rPr>
              <a:t>UDP has no way to reorder the datagrams into their transmission order.</a:t>
            </a:r>
          </a:p>
          <a:p>
            <a:pPr marL="285750" indent="-285750" algn="l">
              <a:spcBef>
                <a:spcPts val="0"/>
              </a:spcBef>
              <a:buFont typeface="Arial" panose="020B0604020202020204" pitchFamily="34" charset="0"/>
              <a:buChar char="•"/>
            </a:pPr>
            <a:r>
              <a:rPr lang="en-US" sz="1800" dirty="0">
                <a:solidFill>
                  <a:srgbClr val="000000"/>
                </a:solidFill>
              </a:rPr>
              <a:t>UDP simply reassembles the data in the order that it was received and forwards it to the application.</a:t>
            </a:r>
          </a:p>
        </p:txBody>
      </p:sp>
      <p:pic>
        <p:nvPicPr>
          <p:cNvPr id="6" name="Picture 5">
            <a:extLst>
              <a:ext uri="{FF2B5EF4-FFF2-40B4-BE49-F238E27FC236}">
                <a16:creationId xmlns:a16="http://schemas.microsoft.com/office/drawing/2014/main" id="{081E9179-0DF9-0A48-ABD1-1D2C43731401}"/>
              </a:ext>
            </a:extLst>
          </p:cNvPr>
          <p:cNvPicPr>
            <a:picLocks noChangeAspect="1"/>
          </p:cNvPicPr>
          <p:nvPr/>
        </p:nvPicPr>
        <p:blipFill>
          <a:blip r:embed="rId3"/>
          <a:stretch>
            <a:fillRect/>
          </a:stretch>
        </p:blipFill>
        <p:spPr>
          <a:xfrm>
            <a:off x="3823204" y="1062094"/>
            <a:ext cx="4902029" cy="3321050"/>
          </a:xfrm>
          <a:prstGeom prst="rect">
            <a:avLst/>
          </a:prstGeom>
        </p:spPr>
      </p:pic>
    </p:spTree>
    <p:extLst>
      <p:ext uri="{BB962C8B-B14F-4D97-AF65-F5344CB8AC3E}">
        <p14:creationId xmlns:p14="http://schemas.microsoft.com/office/powerpoint/2010/main" val="277012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Transportation of Data</a:t>
            </a:r>
            <a:br>
              <a:rPr lang="en-US" dirty="0"/>
            </a:br>
            <a:r>
              <a:rPr lang="en-US" sz="2400" dirty="0"/>
              <a:t>Transport Layer Responsibilities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16817" y="801278"/>
            <a:ext cx="3770722" cy="3864990"/>
          </a:xfrm>
        </p:spPr>
        <p:txBody>
          <a:bodyPr/>
          <a:lstStyle/>
          <a:p>
            <a:pPr marL="0" indent="0" algn="l"/>
            <a:r>
              <a:rPr lang="en-US" sz="1600" dirty="0">
                <a:solidFill>
                  <a:srgbClr val="000000"/>
                </a:solidFill>
              </a:rPr>
              <a:t>The transport layer has the following responsibilities:</a:t>
            </a:r>
          </a:p>
          <a:p>
            <a:pPr marL="342900" indent="-342900" algn="l">
              <a:buFont typeface="Arial" panose="020B0604020202020204" pitchFamily="34" charset="0"/>
              <a:buChar char="•"/>
            </a:pPr>
            <a:r>
              <a:rPr lang="en-US" sz="1600" dirty="0">
                <a:solidFill>
                  <a:srgbClr val="000000"/>
                </a:solidFill>
              </a:rPr>
              <a:t>Tracking individual conversations</a:t>
            </a:r>
          </a:p>
          <a:p>
            <a:pPr marL="342900" indent="-342900" algn="l">
              <a:buFont typeface="Arial" panose="020B0604020202020204" pitchFamily="34" charset="0"/>
              <a:buChar char="•"/>
            </a:pPr>
            <a:r>
              <a:rPr lang="en-US" sz="1600" dirty="0">
                <a:solidFill>
                  <a:srgbClr val="000000"/>
                </a:solidFill>
              </a:rPr>
              <a:t>Segmenting data and reassembling segments</a:t>
            </a:r>
          </a:p>
          <a:p>
            <a:pPr marL="342900" indent="-342900" algn="l">
              <a:buFont typeface="Arial" panose="020B0604020202020204" pitchFamily="34" charset="0"/>
              <a:buChar char="•"/>
            </a:pPr>
            <a:r>
              <a:rPr lang="en-US" sz="1600" dirty="0">
                <a:solidFill>
                  <a:srgbClr val="000000"/>
                </a:solidFill>
              </a:rPr>
              <a:t>Adds header information</a:t>
            </a:r>
          </a:p>
          <a:p>
            <a:pPr marL="342900" indent="-342900" algn="l">
              <a:buFont typeface="Arial" panose="020B0604020202020204" pitchFamily="34" charset="0"/>
              <a:buChar char="•"/>
            </a:pPr>
            <a:r>
              <a:rPr lang="en-US" sz="1600" dirty="0">
                <a:solidFill>
                  <a:srgbClr val="000000"/>
                </a:solidFill>
              </a:rPr>
              <a:t>Identify, separate, and manage multiple conversations</a:t>
            </a:r>
          </a:p>
          <a:p>
            <a:pPr marL="342900" indent="-342900" algn="l">
              <a:buFont typeface="Arial" panose="020B0604020202020204" pitchFamily="34" charset="0"/>
              <a:buChar char="•"/>
            </a:pPr>
            <a:r>
              <a:rPr lang="en-US" sz="1600" dirty="0">
                <a:solidFill>
                  <a:srgbClr val="000000"/>
                </a:solidFill>
              </a:rPr>
              <a:t>Uses segmentation and multiplexing to enable different communication conversations to be interleaved on the same network</a:t>
            </a:r>
          </a:p>
          <a:p>
            <a:pPr marL="342900" indent="-342900" algn="l">
              <a:buFont typeface="Arial" panose="020B0604020202020204" pitchFamily="34" charset="0"/>
              <a:buChar char="•"/>
            </a:pPr>
            <a:endParaRPr lang="en-US" sz="1600" dirty="0">
              <a:solidFill>
                <a:srgbClr val="000000"/>
              </a:solidFill>
            </a:endParaRPr>
          </a:p>
        </p:txBody>
      </p:sp>
      <p:pic>
        <p:nvPicPr>
          <p:cNvPr id="6" name="Picture 5">
            <a:extLst>
              <a:ext uri="{FF2B5EF4-FFF2-40B4-BE49-F238E27FC236}">
                <a16:creationId xmlns:a16="http://schemas.microsoft.com/office/drawing/2014/main" id="{6672350D-2CF8-5C48-A121-E84D1A7E0221}"/>
              </a:ext>
            </a:extLst>
          </p:cNvPr>
          <p:cNvPicPr>
            <a:picLocks noChangeAspect="1"/>
          </p:cNvPicPr>
          <p:nvPr/>
        </p:nvPicPr>
        <p:blipFill>
          <a:blip r:embed="rId3"/>
          <a:stretch>
            <a:fillRect/>
          </a:stretch>
        </p:blipFill>
        <p:spPr>
          <a:xfrm>
            <a:off x="4172744" y="1358231"/>
            <a:ext cx="4430019" cy="2427037"/>
          </a:xfrm>
          <a:prstGeom prst="rect">
            <a:avLst/>
          </a:prstGeom>
        </p:spPr>
      </p:pic>
    </p:spTree>
    <p:extLst>
      <p:ext uri="{BB962C8B-B14F-4D97-AF65-F5344CB8AC3E}">
        <p14:creationId xmlns:p14="http://schemas.microsoft.com/office/powerpoint/2010/main" val="107582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UDP Communication</a:t>
            </a:r>
            <a:br>
              <a:rPr lang="en-US" dirty="0"/>
            </a:br>
            <a:r>
              <a:rPr lang="en-US" sz="2400" dirty="0"/>
              <a:t>UDP Server Processes and Requests</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85698" y="1092199"/>
            <a:ext cx="3628919" cy="3411795"/>
          </a:xfrm>
        </p:spPr>
        <p:txBody>
          <a:bodyPr/>
          <a:lstStyle/>
          <a:p>
            <a:pPr marL="0" indent="0" algn="l">
              <a:spcBef>
                <a:spcPts val="0"/>
              </a:spcBef>
            </a:pPr>
            <a:r>
              <a:rPr lang="en-US" sz="1800" dirty="0">
                <a:solidFill>
                  <a:srgbClr val="000000"/>
                </a:solidFill>
              </a:rPr>
              <a:t>UDP-based server applications are assigned well-known or registered port numbers.</a:t>
            </a:r>
          </a:p>
          <a:p>
            <a:pPr marL="0" indent="0" algn="l">
              <a:spcBef>
                <a:spcPts val="0"/>
              </a:spcBef>
            </a:pPr>
            <a:endParaRPr lang="en-US" sz="1800" dirty="0">
              <a:solidFill>
                <a:srgbClr val="000000"/>
              </a:solidFill>
            </a:endParaRPr>
          </a:p>
          <a:p>
            <a:pPr marL="0" indent="0" algn="l">
              <a:spcBef>
                <a:spcPts val="0"/>
              </a:spcBef>
            </a:pPr>
            <a:r>
              <a:rPr lang="en-US" sz="1800" dirty="0">
                <a:solidFill>
                  <a:srgbClr val="000000"/>
                </a:solidFill>
              </a:rPr>
              <a:t>UDP receives a datagram destined for one of these ports, it forwards the application data to the appropriate application based on its port number</a:t>
            </a:r>
            <a:r>
              <a:rPr lang="en-US" sz="1600" dirty="0">
                <a:solidFill>
                  <a:srgbClr val="000000"/>
                </a:solidFill>
              </a:rPr>
              <a:t>.</a:t>
            </a:r>
          </a:p>
        </p:txBody>
      </p:sp>
      <p:pic>
        <p:nvPicPr>
          <p:cNvPr id="6" name="Picture 5">
            <a:extLst>
              <a:ext uri="{FF2B5EF4-FFF2-40B4-BE49-F238E27FC236}">
                <a16:creationId xmlns:a16="http://schemas.microsoft.com/office/drawing/2014/main" id="{5F777B4A-1B47-5148-8B97-0DDC74204220}"/>
              </a:ext>
            </a:extLst>
          </p:cNvPr>
          <p:cNvPicPr>
            <a:picLocks noChangeAspect="1"/>
          </p:cNvPicPr>
          <p:nvPr/>
        </p:nvPicPr>
        <p:blipFill>
          <a:blip r:embed="rId3"/>
          <a:stretch>
            <a:fillRect/>
          </a:stretch>
        </p:blipFill>
        <p:spPr>
          <a:xfrm>
            <a:off x="3931250" y="1087521"/>
            <a:ext cx="4866742" cy="2968458"/>
          </a:xfrm>
          <a:prstGeom prst="rect">
            <a:avLst/>
          </a:prstGeom>
        </p:spPr>
      </p:pic>
    </p:spTree>
    <p:extLst>
      <p:ext uri="{BB962C8B-B14F-4D97-AF65-F5344CB8AC3E}">
        <p14:creationId xmlns:p14="http://schemas.microsoft.com/office/powerpoint/2010/main" val="370861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UDP Communication</a:t>
            </a:r>
            <a:br>
              <a:rPr lang="en-US" dirty="0"/>
            </a:br>
            <a:r>
              <a:rPr lang="en-US" sz="2400" dirty="0"/>
              <a:t>UDP Client Processes</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85698" y="941243"/>
            <a:ext cx="3628919" cy="3562752"/>
          </a:xfrm>
        </p:spPr>
        <p:txBody>
          <a:bodyPr/>
          <a:lstStyle/>
          <a:p>
            <a:pPr marL="285750" indent="-285750" algn="l">
              <a:spcBef>
                <a:spcPts val="0"/>
              </a:spcBef>
              <a:buFont typeface="Arial" panose="020B0604020202020204" pitchFamily="34" charset="0"/>
              <a:buChar char="•"/>
            </a:pPr>
            <a:r>
              <a:rPr lang="en-US" sz="1600" dirty="0">
                <a:solidFill>
                  <a:srgbClr val="000000"/>
                </a:solidFill>
              </a:rPr>
              <a:t>The UDP client process dynamically selects a port number from the range of port numbers and uses this as the source port for the conversation.</a:t>
            </a:r>
          </a:p>
          <a:p>
            <a:pPr marL="285750" indent="-285750" algn="l">
              <a:spcBef>
                <a:spcPts val="0"/>
              </a:spcBef>
              <a:buFont typeface="Arial" panose="020B0604020202020204" pitchFamily="34" charset="0"/>
              <a:buChar char="•"/>
            </a:pPr>
            <a:r>
              <a:rPr lang="en-US" sz="1600" dirty="0">
                <a:solidFill>
                  <a:srgbClr val="000000"/>
                </a:solidFill>
              </a:rPr>
              <a:t>The destination port is usually the well-known or registered port number assigned to the server process.</a:t>
            </a:r>
          </a:p>
          <a:p>
            <a:pPr marL="285750" indent="-285750" algn="l">
              <a:spcBef>
                <a:spcPts val="0"/>
              </a:spcBef>
              <a:buFont typeface="Arial" panose="020B0604020202020204" pitchFamily="34" charset="0"/>
              <a:buChar char="•"/>
            </a:pPr>
            <a:r>
              <a:rPr lang="en-US" sz="1600" dirty="0">
                <a:solidFill>
                  <a:srgbClr val="000000"/>
                </a:solidFill>
              </a:rPr>
              <a:t>After a client has selected the source and destination ports, the same pair of ports are used in the header of all datagrams in the transaction.</a:t>
            </a:r>
          </a:p>
        </p:txBody>
      </p:sp>
      <p:pic>
        <p:nvPicPr>
          <p:cNvPr id="6" name="Picture 5">
            <a:extLst>
              <a:ext uri="{FF2B5EF4-FFF2-40B4-BE49-F238E27FC236}">
                <a16:creationId xmlns:a16="http://schemas.microsoft.com/office/drawing/2014/main" id="{172E8324-8935-B940-A12D-AED56F8063B7}"/>
              </a:ext>
            </a:extLst>
          </p:cNvPr>
          <p:cNvPicPr>
            <a:picLocks noChangeAspect="1"/>
          </p:cNvPicPr>
          <p:nvPr/>
        </p:nvPicPr>
        <p:blipFill>
          <a:blip r:embed="rId3"/>
          <a:stretch>
            <a:fillRect/>
          </a:stretch>
        </p:blipFill>
        <p:spPr>
          <a:xfrm>
            <a:off x="3898234" y="1499777"/>
            <a:ext cx="4869411" cy="2796673"/>
          </a:xfrm>
          <a:prstGeom prst="rect">
            <a:avLst/>
          </a:prstGeom>
        </p:spPr>
      </p:pic>
    </p:spTree>
    <p:extLst>
      <p:ext uri="{BB962C8B-B14F-4D97-AF65-F5344CB8AC3E}">
        <p14:creationId xmlns:p14="http://schemas.microsoft.com/office/powerpoint/2010/main" val="332040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p:txBody>
      </p:sp>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15: Application Layer</a:t>
            </a:r>
            <a:br>
              <a:rPr lang="en-US" dirty="0">
                <a:solidFill>
                  <a:schemeClr val="accent5">
                    <a:lumMod val="40000"/>
                    <a:lumOff val="60000"/>
                  </a:schemeClr>
                </a:solidFill>
              </a:rPr>
            </a:b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3095368689"/>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7" y="1895430"/>
            <a:ext cx="8160905" cy="1352639"/>
          </a:xfrm>
        </p:spPr>
        <p:txBody>
          <a:bodyPr/>
          <a:lstStyle/>
          <a:p>
            <a:r>
              <a:rPr lang="en-US" dirty="0">
                <a:solidFill>
                  <a:schemeClr val="accent5">
                    <a:lumMod val="40000"/>
                    <a:lumOff val="60000"/>
                  </a:schemeClr>
                </a:solidFill>
              </a:rPr>
              <a:t>15.1 Application, Presentation, and Session</a:t>
            </a:r>
          </a:p>
        </p:txBody>
      </p:sp>
    </p:spTree>
    <p:custDataLst>
      <p:tags r:id="rId1"/>
    </p:custDataLst>
    <p:extLst>
      <p:ext uri="{BB962C8B-B14F-4D97-AF65-F5344CB8AC3E}">
        <p14:creationId xmlns:p14="http://schemas.microsoft.com/office/powerpoint/2010/main" val="396347218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br>
              <a:rPr lang="en-US" altLang="en-US" dirty="0"/>
            </a:br>
            <a:r>
              <a:rPr lang="en-US" altLang="en-US" dirty="0"/>
              <a:t>Application Layer</a:t>
            </a:r>
          </a:p>
        </p:txBody>
      </p:sp>
      <p:sp>
        <p:nvSpPr>
          <p:cNvPr id="8195" name="Rectangle 6"/>
          <p:cNvSpPr>
            <a:spLocks noGrp="1" noChangeArrowheads="1"/>
          </p:cNvSpPr>
          <p:nvPr>
            <p:ph idx="1"/>
          </p:nvPr>
        </p:nvSpPr>
        <p:spPr>
          <a:xfrm>
            <a:off x="144065" y="888396"/>
            <a:ext cx="3950857" cy="3284359"/>
          </a:xfrm>
        </p:spPr>
        <p:txBody>
          <a:bodyPr/>
          <a:lstStyle/>
          <a:p>
            <a:pPr>
              <a:buFont typeface="Arial" panose="020B0604020202020204" pitchFamily="34" charset="0"/>
              <a:buChar char="•"/>
            </a:pPr>
            <a:r>
              <a:rPr lang="en-US" dirty="0"/>
              <a:t>The upper three layers of the OSI model (application, presentation, and session) define functions of the TCP/IP application layer.</a:t>
            </a:r>
          </a:p>
          <a:p>
            <a:pPr>
              <a:buFont typeface="Arial" panose="020B0604020202020204" pitchFamily="34" charset="0"/>
              <a:buChar char="•"/>
            </a:pPr>
            <a:r>
              <a:rPr lang="en-US" dirty="0"/>
              <a:t>The application layer provides the interface between the applications used to communicate, and the underlying network over which messages are transmitted.</a:t>
            </a:r>
          </a:p>
          <a:p>
            <a:pPr>
              <a:buFont typeface="Arial" panose="020B0604020202020204" pitchFamily="34" charset="0"/>
              <a:buChar char="•"/>
            </a:pPr>
            <a:r>
              <a:rPr lang="en-US" dirty="0"/>
              <a:t>Some of the most widely known application layer protocols include HTTP, FTP, TFTP, IMAP and DNS.</a:t>
            </a:r>
            <a:endParaRPr lang="en-US" altLang="ja-JP" dirty="0"/>
          </a:p>
        </p:txBody>
      </p:sp>
      <p:pic>
        <p:nvPicPr>
          <p:cNvPr id="3" name="Picture 2">
            <a:extLst>
              <a:ext uri="{FF2B5EF4-FFF2-40B4-BE49-F238E27FC236}">
                <a16:creationId xmlns:a16="http://schemas.microsoft.com/office/drawing/2014/main" id="{CBD5F2B3-CD4D-C44D-9149-650EFF8022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94922" y="798944"/>
            <a:ext cx="4800600" cy="3061345"/>
          </a:xfrm>
          <a:prstGeom prst="rect">
            <a:avLst/>
          </a:prstGeom>
        </p:spPr>
      </p:pic>
    </p:spTree>
    <p:custDataLst>
      <p:tags r:id="rId1"/>
    </p:custDataLst>
    <p:extLst>
      <p:ext uri="{BB962C8B-B14F-4D97-AF65-F5344CB8AC3E}">
        <p14:creationId xmlns:p14="http://schemas.microsoft.com/office/powerpoint/2010/main" val="85633681"/>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br>
              <a:rPr lang="en-US" altLang="en-US" dirty="0"/>
            </a:br>
            <a:r>
              <a:rPr lang="en-US" altLang="en-US" dirty="0"/>
              <a:t>Presentation and Session Layer</a:t>
            </a:r>
          </a:p>
        </p:txBody>
      </p:sp>
      <p:sp>
        <p:nvSpPr>
          <p:cNvPr id="8195" name="Rectangle 6"/>
          <p:cNvSpPr>
            <a:spLocks noGrp="1" noChangeArrowheads="1"/>
          </p:cNvSpPr>
          <p:nvPr>
            <p:ph idx="1"/>
          </p:nvPr>
        </p:nvSpPr>
        <p:spPr>
          <a:xfrm>
            <a:off x="145356" y="798944"/>
            <a:ext cx="4317532" cy="3806612"/>
          </a:xfrm>
        </p:spPr>
        <p:txBody>
          <a:bodyPr/>
          <a:lstStyle/>
          <a:p>
            <a:pPr marL="0" indent="0">
              <a:buNone/>
            </a:pPr>
            <a:r>
              <a:rPr lang="en-US" sz="1400" dirty="0"/>
              <a:t>The </a:t>
            </a:r>
            <a:r>
              <a:rPr lang="en-US" sz="1400" b="1" dirty="0"/>
              <a:t>presentation</a:t>
            </a:r>
            <a:r>
              <a:rPr lang="en-US" sz="1400" dirty="0"/>
              <a:t> layer has three primary functions:</a:t>
            </a:r>
          </a:p>
          <a:p>
            <a:pPr lvl="2">
              <a:buFont typeface="Arial" panose="020B0604020202020204" pitchFamily="34" charset="0"/>
              <a:buChar char="•"/>
            </a:pPr>
            <a:r>
              <a:rPr lang="en-US" sz="1400" b="1" dirty="0"/>
              <a:t>Formatting, or presenting, data </a:t>
            </a:r>
            <a:r>
              <a:rPr lang="en-US" sz="1400" dirty="0"/>
              <a:t>at the source device into a compatible format for receipt by the destination device</a:t>
            </a:r>
          </a:p>
          <a:p>
            <a:pPr lvl="2">
              <a:buFont typeface="Arial" panose="020B0604020202020204" pitchFamily="34" charset="0"/>
              <a:buChar char="•"/>
            </a:pPr>
            <a:r>
              <a:rPr lang="en-US" sz="1400" b="1" dirty="0"/>
              <a:t>Compressing data </a:t>
            </a:r>
            <a:r>
              <a:rPr lang="en-US" sz="1400" dirty="0"/>
              <a:t>in a way that can be decompressed by the destination device</a:t>
            </a:r>
          </a:p>
          <a:p>
            <a:pPr lvl="2">
              <a:buFont typeface="Arial" panose="020B0604020202020204" pitchFamily="34" charset="0"/>
              <a:buChar char="•"/>
            </a:pPr>
            <a:r>
              <a:rPr lang="en-US" sz="1400" b="1" dirty="0"/>
              <a:t>Encrypting data </a:t>
            </a:r>
            <a:r>
              <a:rPr lang="en-US" sz="1400" dirty="0"/>
              <a:t>for transmission and decrypting data upon receipt</a:t>
            </a:r>
          </a:p>
          <a:p>
            <a:pPr marL="0" indent="0">
              <a:buNone/>
            </a:pPr>
            <a:r>
              <a:rPr lang="en-US" sz="1400" dirty="0"/>
              <a:t>The </a:t>
            </a:r>
            <a:r>
              <a:rPr lang="en-US" sz="1400" b="1" dirty="0"/>
              <a:t>session</a:t>
            </a:r>
            <a:r>
              <a:rPr lang="en-US" sz="1400" dirty="0"/>
              <a:t> layer functions:</a:t>
            </a:r>
          </a:p>
          <a:p>
            <a:pPr lvl="3">
              <a:buFont typeface="Arial" panose="020B0604020202020204" pitchFamily="34" charset="0"/>
              <a:buChar char="•"/>
            </a:pPr>
            <a:r>
              <a:rPr lang="en-US" sz="1400" dirty="0"/>
              <a:t>It </a:t>
            </a:r>
            <a:r>
              <a:rPr lang="en-US" sz="1400" b="1" dirty="0"/>
              <a:t>creates and maintains dialogs between </a:t>
            </a:r>
            <a:r>
              <a:rPr lang="en-US" sz="1400" dirty="0"/>
              <a:t>source and destination applications. </a:t>
            </a:r>
          </a:p>
          <a:p>
            <a:pPr lvl="3">
              <a:buFont typeface="Arial" panose="020B0604020202020204" pitchFamily="34" charset="0"/>
              <a:buChar char="•"/>
            </a:pPr>
            <a:r>
              <a:rPr lang="en-US" sz="1400" dirty="0"/>
              <a:t>It </a:t>
            </a:r>
            <a:r>
              <a:rPr lang="en-US" sz="1400" b="1" dirty="0"/>
              <a:t>handles the exchange of information to initiate dialogs</a:t>
            </a:r>
            <a:r>
              <a:rPr lang="en-US" sz="1400" dirty="0"/>
              <a:t>, keep them active, and to restart sessions that are disrupted or idle for a long period of time.</a:t>
            </a:r>
          </a:p>
        </p:txBody>
      </p:sp>
      <p:pic>
        <p:nvPicPr>
          <p:cNvPr id="3" name="Picture 2">
            <a:extLst>
              <a:ext uri="{FF2B5EF4-FFF2-40B4-BE49-F238E27FC236}">
                <a16:creationId xmlns:a16="http://schemas.microsoft.com/office/drawing/2014/main" id="{644F26E1-C4D9-4741-B3D4-5D7EEC2625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2888" y="1367405"/>
            <a:ext cx="4419694" cy="2633899"/>
          </a:xfrm>
          <a:prstGeom prst="rect">
            <a:avLst/>
          </a:prstGeom>
        </p:spPr>
      </p:pic>
    </p:spTree>
    <p:custDataLst>
      <p:tags r:id="rId1"/>
    </p:custDataLst>
    <p:extLst>
      <p:ext uri="{BB962C8B-B14F-4D97-AF65-F5344CB8AC3E}">
        <p14:creationId xmlns:p14="http://schemas.microsoft.com/office/powerpoint/2010/main" val="3260727395"/>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br>
              <a:rPr lang="en-US" altLang="en-US" dirty="0"/>
            </a:br>
            <a:r>
              <a:rPr lang="en-US" altLang="en-US" dirty="0"/>
              <a:t>TCP/IP Application Layer Protocols</a:t>
            </a:r>
          </a:p>
        </p:txBody>
      </p:sp>
      <p:sp>
        <p:nvSpPr>
          <p:cNvPr id="8195" name="Rectangle 6"/>
          <p:cNvSpPr>
            <a:spLocks noGrp="1" noChangeArrowheads="1"/>
          </p:cNvSpPr>
          <p:nvPr>
            <p:ph idx="1"/>
          </p:nvPr>
        </p:nvSpPr>
        <p:spPr>
          <a:xfrm>
            <a:off x="145357" y="925513"/>
            <a:ext cx="8483488" cy="1791929"/>
          </a:xfrm>
        </p:spPr>
        <p:txBody>
          <a:bodyPr/>
          <a:lstStyle/>
          <a:p>
            <a:pPr>
              <a:spcAft>
                <a:spcPts val="100"/>
              </a:spcAft>
              <a:buFont typeface="Arial" panose="020B0604020202020204" pitchFamily="34" charset="0"/>
              <a:buChar char="•"/>
            </a:pPr>
            <a:r>
              <a:rPr lang="en-US" dirty="0"/>
              <a:t>The TCP/IP application protocols specify the format and control information necessary for many common internet communication functions.</a:t>
            </a:r>
          </a:p>
          <a:p>
            <a:pPr>
              <a:spcAft>
                <a:spcPts val="100"/>
              </a:spcAft>
              <a:buFont typeface="Arial" panose="020B0604020202020204" pitchFamily="34" charset="0"/>
              <a:buChar char="•"/>
            </a:pPr>
            <a:r>
              <a:rPr lang="en-US" dirty="0"/>
              <a:t>Application layer protocols are used by both the source and destination devices during a communication session. </a:t>
            </a:r>
          </a:p>
          <a:p>
            <a:pPr>
              <a:spcAft>
                <a:spcPts val="100"/>
              </a:spcAft>
              <a:buFont typeface="Arial" panose="020B0604020202020204" pitchFamily="34" charset="0"/>
              <a:buChar char="•"/>
            </a:pPr>
            <a:r>
              <a:rPr lang="en-US" dirty="0"/>
              <a:t>For the communications to be successful, the application layer protocols that are implemented on the source and destination host must be compatible.</a:t>
            </a:r>
          </a:p>
        </p:txBody>
      </p:sp>
      <p:sp>
        <p:nvSpPr>
          <p:cNvPr id="2" name="TextBox 1">
            <a:extLst>
              <a:ext uri="{FF2B5EF4-FFF2-40B4-BE49-F238E27FC236}">
                <a16:creationId xmlns:a16="http://schemas.microsoft.com/office/drawing/2014/main" id="{BFA33B45-7E2E-C844-B75C-0C283F5D9945}"/>
              </a:ext>
            </a:extLst>
          </p:cNvPr>
          <p:cNvSpPr txBox="1"/>
          <p:nvPr/>
        </p:nvSpPr>
        <p:spPr>
          <a:xfrm>
            <a:off x="145357" y="2844011"/>
            <a:ext cx="2778148" cy="1877437"/>
          </a:xfrm>
          <a:prstGeom prst="rect">
            <a:avLst/>
          </a:prstGeom>
          <a:noFill/>
        </p:spPr>
        <p:txBody>
          <a:bodyPr wrap="square" rtlCol="0">
            <a:spAutoFit/>
          </a:bodyPr>
          <a:lstStyle/>
          <a:p>
            <a:r>
              <a:rPr lang="en-US" sz="1400" b="1" dirty="0"/>
              <a:t>Name System</a:t>
            </a:r>
            <a:endParaRPr lang="en-US" sz="1400" dirty="0"/>
          </a:p>
          <a:p>
            <a:r>
              <a:rPr lang="en-US" sz="1400" b="1" dirty="0"/>
              <a:t>DNS - Domain Name System (or Service)</a:t>
            </a:r>
            <a:endParaRPr lang="en-US" sz="1400" dirty="0"/>
          </a:p>
          <a:p>
            <a:pPr marL="285750" indent="-285750">
              <a:buFont typeface="Arial" panose="020B0604020202020204" pitchFamily="34" charset="0"/>
              <a:buChar char="•"/>
            </a:pPr>
            <a:r>
              <a:rPr lang="en-US" sz="1400" dirty="0"/>
              <a:t>TCP, UDP client 53</a:t>
            </a:r>
          </a:p>
          <a:p>
            <a:pPr marL="285750" indent="-285750">
              <a:buFont typeface="Arial" panose="020B0604020202020204" pitchFamily="34" charset="0"/>
              <a:buChar char="•"/>
            </a:pPr>
            <a:r>
              <a:rPr lang="en-US" sz="1400" dirty="0"/>
              <a:t>Translates domain names, such as cisco.com, into IP addresses.</a:t>
            </a:r>
          </a:p>
          <a:p>
            <a:endParaRPr lang="en-US" dirty="0"/>
          </a:p>
        </p:txBody>
      </p:sp>
      <p:sp>
        <p:nvSpPr>
          <p:cNvPr id="5" name="TextBox 4">
            <a:extLst>
              <a:ext uri="{FF2B5EF4-FFF2-40B4-BE49-F238E27FC236}">
                <a16:creationId xmlns:a16="http://schemas.microsoft.com/office/drawing/2014/main" id="{8C955B07-A719-A04C-8C8F-47B5733AF80F}"/>
              </a:ext>
            </a:extLst>
          </p:cNvPr>
          <p:cNvSpPr txBox="1"/>
          <p:nvPr/>
        </p:nvSpPr>
        <p:spPr>
          <a:xfrm>
            <a:off x="2998027" y="2844011"/>
            <a:ext cx="2778148" cy="1762021"/>
          </a:xfrm>
          <a:prstGeom prst="rect">
            <a:avLst/>
          </a:prstGeom>
          <a:noFill/>
        </p:spPr>
        <p:txBody>
          <a:bodyPr wrap="square" rtlCol="0">
            <a:spAutoFit/>
          </a:bodyPr>
          <a:lstStyle/>
          <a:p>
            <a:r>
              <a:rPr lang="en-US" sz="1400" b="1" dirty="0"/>
              <a:t>Host Config</a:t>
            </a:r>
            <a:endParaRPr lang="en-US" sz="1400" dirty="0"/>
          </a:p>
          <a:p>
            <a:r>
              <a:rPr lang="en-US" sz="1400" b="1" dirty="0"/>
              <a:t>DHCP - Dynamic Host Configuration Protocol</a:t>
            </a:r>
            <a:endParaRPr lang="en-US" sz="1400" dirty="0"/>
          </a:p>
          <a:p>
            <a:pPr marL="285750" indent="-285750">
              <a:buFont typeface="Arial" panose="020B0604020202020204" pitchFamily="34" charset="0"/>
              <a:buChar char="•"/>
            </a:pPr>
            <a:r>
              <a:rPr lang="en-US" sz="1400" dirty="0"/>
              <a:t>UDP client 68, server 67</a:t>
            </a:r>
          </a:p>
          <a:p>
            <a:pPr marL="285750" indent="-285750">
              <a:buFont typeface="Arial" panose="020B0604020202020204" pitchFamily="34" charset="0"/>
              <a:buChar char="•"/>
            </a:pPr>
            <a:r>
              <a:rPr lang="en-US" sz="1400" dirty="0"/>
              <a:t>Dynamically assigns IP addresses to be re-used when no longer needed</a:t>
            </a:r>
          </a:p>
          <a:p>
            <a:endParaRPr lang="en-US" sz="1050" dirty="0"/>
          </a:p>
        </p:txBody>
      </p:sp>
      <p:sp>
        <p:nvSpPr>
          <p:cNvPr id="6" name="TextBox 5">
            <a:extLst>
              <a:ext uri="{FF2B5EF4-FFF2-40B4-BE49-F238E27FC236}">
                <a16:creationId xmlns:a16="http://schemas.microsoft.com/office/drawing/2014/main" id="{9EE9647B-E504-3E41-A27C-4972CD070E33}"/>
              </a:ext>
            </a:extLst>
          </p:cNvPr>
          <p:cNvSpPr txBox="1"/>
          <p:nvPr/>
        </p:nvSpPr>
        <p:spPr>
          <a:xfrm>
            <a:off x="6078828" y="2844011"/>
            <a:ext cx="2919815" cy="1977464"/>
          </a:xfrm>
          <a:prstGeom prst="rect">
            <a:avLst/>
          </a:prstGeom>
          <a:noFill/>
        </p:spPr>
        <p:txBody>
          <a:bodyPr wrap="square" rtlCol="0">
            <a:spAutoFit/>
          </a:bodyPr>
          <a:lstStyle/>
          <a:p>
            <a:r>
              <a:rPr lang="en-US" sz="1400" b="1" dirty="0"/>
              <a:t>Web</a:t>
            </a:r>
            <a:endParaRPr lang="en-US" sz="1400" dirty="0"/>
          </a:p>
          <a:p>
            <a:r>
              <a:rPr lang="en-US" sz="1400" b="1" dirty="0"/>
              <a:t>HTTP - Hypertext Transfer Protocol</a:t>
            </a:r>
            <a:endParaRPr lang="en-US" sz="1400" dirty="0"/>
          </a:p>
          <a:p>
            <a:pPr marL="285750" indent="-285750">
              <a:buFont typeface="Arial" panose="020B0604020202020204" pitchFamily="34" charset="0"/>
              <a:buChar char="•"/>
            </a:pPr>
            <a:r>
              <a:rPr lang="en-US" sz="1400" dirty="0"/>
              <a:t>TCP 80, 8080</a:t>
            </a:r>
          </a:p>
          <a:p>
            <a:pPr marL="285750" indent="-285750">
              <a:buFont typeface="Arial" panose="020B0604020202020204" pitchFamily="34" charset="0"/>
              <a:buChar char="•"/>
            </a:pPr>
            <a:r>
              <a:rPr lang="en-US" sz="1400" dirty="0"/>
              <a:t>A set of rules for exchanging text, graphic images, sound, video, and other multimedia files on the World Wide Web</a:t>
            </a:r>
          </a:p>
          <a:p>
            <a:endParaRPr lang="en-US" sz="1050" dirty="0"/>
          </a:p>
        </p:txBody>
      </p:sp>
    </p:spTree>
    <p:custDataLst>
      <p:tags r:id="rId1"/>
    </p:custDataLst>
    <p:extLst>
      <p:ext uri="{BB962C8B-B14F-4D97-AF65-F5344CB8AC3E}">
        <p14:creationId xmlns:p14="http://schemas.microsoft.com/office/powerpoint/2010/main" val="2990580146"/>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15.2 Peer-to-Peer</a:t>
            </a:r>
          </a:p>
        </p:txBody>
      </p:sp>
    </p:spTree>
    <p:custDataLst>
      <p:tags r:id="rId1"/>
    </p:custDataLst>
    <p:extLst>
      <p:ext uri="{BB962C8B-B14F-4D97-AF65-F5344CB8AC3E}">
        <p14:creationId xmlns:p14="http://schemas.microsoft.com/office/powerpoint/2010/main" val="2815284186"/>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Peer-to-Peer</a:t>
            </a:r>
            <a:br>
              <a:rPr lang="en-US" altLang="en-US" dirty="0"/>
            </a:br>
            <a:r>
              <a:rPr lang="en-US" altLang="en-US" dirty="0"/>
              <a:t>Client-Server Model</a:t>
            </a:r>
          </a:p>
        </p:txBody>
      </p:sp>
      <p:sp>
        <p:nvSpPr>
          <p:cNvPr id="8195" name="Rectangle 6"/>
          <p:cNvSpPr>
            <a:spLocks noGrp="1" noChangeArrowheads="1"/>
          </p:cNvSpPr>
          <p:nvPr>
            <p:ph idx="1"/>
          </p:nvPr>
        </p:nvSpPr>
        <p:spPr>
          <a:xfrm>
            <a:off x="522435" y="798944"/>
            <a:ext cx="7938985" cy="1532132"/>
          </a:xfrm>
        </p:spPr>
        <p:txBody>
          <a:bodyPr/>
          <a:lstStyle/>
          <a:p>
            <a:pPr>
              <a:buFont typeface="Arial" panose="020B0604020202020204" pitchFamily="34" charset="0"/>
              <a:buChar char="•"/>
            </a:pPr>
            <a:r>
              <a:rPr lang="en-US" dirty="0"/>
              <a:t>Client and server processes are considered to be in the application layer.</a:t>
            </a:r>
          </a:p>
          <a:p>
            <a:pPr>
              <a:buFont typeface="Arial" panose="020B0604020202020204" pitchFamily="34" charset="0"/>
              <a:buChar char="•"/>
            </a:pPr>
            <a:r>
              <a:rPr lang="en-US" dirty="0"/>
              <a:t>In the client/server model, the device requesting the information is called a client and the device responding to the request is called a server.</a:t>
            </a:r>
          </a:p>
          <a:p>
            <a:pPr>
              <a:buFont typeface="Arial" panose="020B0604020202020204" pitchFamily="34" charset="0"/>
              <a:buChar char="•"/>
            </a:pPr>
            <a:r>
              <a:rPr lang="en-US" dirty="0"/>
              <a:t>Application layer protocols describe the format of the requests and responses between clients and servers.</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6C470CF8-4501-904B-8DE6-0F1D8E3034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71725" y="2490356"/>
            <a:ext cx="4400550" cy="1854200"/>
          </a:xfrm>
          <a:prstGeom prst="rect">
            <a:avLst/>
          </a:prstGeom>
        </p:spPr>
      </p:pic>
    </p:spTree>
    <p:custDataLst>
      <p:tags r:id="rId1"/>
    </p:custDataLst>
    <p:extLst>
      <p:ext uri="{BB962C8B-B14F-4D97-AF65-F5344CB8AC3E}">
        <p14:creationId xmlns:p14="http://schemas.microsoft.com/office/powerpoint/2010/main" val="184501299"/>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Peer-to-Peer</a:t>
            </a:r>
            <a:br>
              <a:rPr lang="en-US" altLang="en-US" dirty="0"/>
            </a:br>
            <a:r>
              <a:rPr lang="en-US" altLang="en-US" dirty="0"/>
              <a:t>Peer-to-Peer Networks</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268448" y="915554"/>
            <a:ext cx="8373276" cy="1891339"/>
          </a:xfrm>
        </p:spPr>
        <p:txBody>
          <a:bodyPr/>
          <a:lstStyle/>
          <a:p>
            <a:pPr>
              <a:spcAft>
                <a:spcPts val="100"/>
              </a:spcAft>
              <a:buFont typeface="Arial" panose="020B0604020202020204" pitchFamily="34" charset="0"/>
              <a:buChar char="•"/>
            </a:pPr>
            <a:r>
              <a:rPr lang="en-US" dirty="0"/>
              <a:t>In a peer-to-peer (P2P) network, two or more computers are connected via a network and can share resources (such as printers and files) without having a dedicated server.</a:t>
            </a:r>
          </a:p>
          <a:p>
            <a:pPr>
              <a:spcAft>
                <a:spcPts val="100"/>
              </a:spcAft>
              <a:buFont typeface="Arial" panose="020B0604020202020204" pitchFamily="34" charset="0"/>
              <a:buChar char="•"/>
            </a:pPr>
            <a:r>
              <a:rPr lang="en-US" dirty="0"/>
              <a:t>Every connected end device (known as a peer) can function as both a server and a client.</a:t>
            </a:r>
          </a:p>
          <a:p>
            <a:pPr>
              <a:spcAft>
                <a:spcPts val="100"/>
              </a:spcAft>
              <a:buFont typeface="Arial" panose="020B0604020202020204" pitchFamily="34" charset="0"/>
              <a:buChar char="•"/>
            </a:pPr>
            <a:r>
              <a:rPr lang="en-US" dirty="0"/>
              <a:t>One computer might assume the role of server for one transaction while simultaneously serving as a client for another. The roles of client and server are set on a per request basis.</a:t>
            </a:r>
          </a:p>
          <a:p>
            <a:pPr marL="0" indent="0">
              <a:buNone/>
            </a:pPr>
            <a:endParaRPr lang="en-US" dirty="0"/>
          </a:p>
        </p:txBody>
      </p:sp>
      <p:pic>
        <p:nvPicPr>
          <p:cNvPr id="2" name="Picture 1">
            <a:extLst>
              <a:ext uri="{FF2B5EF4-FFF2-40B4-BE49-F238E27FC236}">
                <a16:creationId xmlns:a16="http://schemas.microsoft.com/office/drawing/2014/main" id="{CDB08D3F-6E0D-7042-88B0-EA3C9FB885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86189" y="2923504"/>
            <a:ext cx="4771622" cy="1542606"/>
          </a:xfrm>
          <a:prstGeom prst="rect">
            <a:avLst/>
          </a:prstGeom>
        </p:spPr>
      </p:pic>
    </p:spTree>
    <p:custDataLst>
      <p:tags r:id="rId1"/>
    </p:custDataLst>
    <p:extLst>
      <p:ext uri="{BB962C8B-B14F-4D97-AF65-F5344CB8AC3E}">
        <p14:creationId xmlns:p14="http://schemas.microsoft.com/office/powerpoint/2010/main" val="147656360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Transportation of Data</a:t>
            </a:r>
            <a:br>
              <a:rPr lang="en-US" dirty="0"/>
            </a:br>
            <a:r>
              <a:rPr lang="en-US" sz="2400" dirty="0"/>
              <a:t>Transport Layer Protocols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02662" y="910836"/>
            <a:ext cx="3401475" cy="3528045"/>
          </a:xfrm>
        </p:spPr>
        <p:txBody>
          <a:bodyPr/>
          <a:lstStyle/>
          <a:p>
            <a:pPr marL="342900" indent="-342900" algn="l">
              <a:buFont typeface="Arial" panose="020B0604020202020204" pitchFamily="34" charset="0"/>
              <a:buChar char="•"/>
            </a:pPr>
            <a:r>
              <a:rPr lang="en-US" sz="1600" dirty="0">
                <a:solidFill>
                  <a:srgbClr val="000000"/>
                </a:solidFill>
              </a:rPr>
              <a:t>IP does not specify how the delivery or transportation of the packets takes place.</a:t>
            </a:r>
          </a:p>
          <a:p>
            <a:pPr marL="342900" indent="-342900" algn="l">
              <a:buFont typeface="Arial" panose="020B0604020202020204" pitchFamily="34" charset="0"/>
              <a:buChar char="•"/>
            </a:pPr>
            <a:r>
              <a:rPr lang="en-US" sz="1600" dirty="0">
                <a:solidFill>
                  <a:srgbClr val="000000"/>
                </a:solidFill>
              </a:rPr>
              <a:t>Transport layer protocols specify how to transfer messages between hosts, and are responsible for managing reliability requirements of a conversation.</a:t>
            </a:r>
          </a:p>
          <a:p>
            <a:pPr marL="342900" indent="-342900" algn="l">
              <a:buFont typeface="Arial" panose="020B0604020202020204" pitchFamily="34" charset="0"/>
              <a:buChar char="•"/>
            </a:pPr>
            <a:r>
              <a:rPr lang="en-US" sz="1600" dirty="0">
                <a:solidFill>
                  <a:srgbClr val="000000"/>
                </a:solidFill>
              </a:rPr>
              <a:t>The transport layer includes the TCP and UDP protocols.</a:t>
            </a:r>
          </a:p>
        </p:txBody>
      </p:sp>
      <p:pic>
        <p:nvPicPr>
          <p:cNvPr id="5" name="Picture 4">
            <a:extLst>
              <a:ext uri="{FF2B5EF4-FFF2-40B4-BE49-F238E27FC236}">
                <a16:creationId xmlns:a16="http://schemas.microsoft.com/office/drawing/2014/main" id="{196F018E-2DCA-4A80-BC76-C15B88C34050}"/>
              </a:ext>
            </a:extLst>
          </p:cNvPr>
          <p:cNvPicPr>
            <a:picLocks noChangeAspect="1"/>
          </p:cNvPicPr>
          <p:nvPr/>
        </p:nvPicPr>
        <p:blipFill>
          <a:blip r:embed="rId3"/>
          <a:stretch>
            <a:fillRect/>
          </a:stretch>
        </p:blipFill>
        <p:spPr>
          <a:xfrm>
            <a:off x="4471177" y="910836"/>
            <a:ext cx="3769959" cy="3277755"/>
          </a:xfrm>
          <a:prstGeom prst="rect">
            <a:avLst/>
          </a:prstGeom>
        </p:spPr>
      </p:pic>
    </p:spTree>
    <p:extLst>
      <p:ext uri="{BB962C8B-B14F-4D97-AF65-F5344CB8AC3E}">
        <p14:creationId xmlns:p14="http://schemas.microsoft.com/office/powerpoint/2010/main" val="202026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Peer-to-Peer</a:t>
            </a:r>
            <a:br>
              <a:rPr lang="en-US" altLang="en-US" sz="1600" dirty="0"/>
            </a:br>
            <a:r>
              <a:rPr lang="en-US" altLang="en-US" dirty="0"/>
              <a:t>Peer-to-Peer Applications</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247337" y="867157"/>
            <a:ext cx="8649325" cy="1104128"/>
          </a:xfrm>
        </p:spPr>
        <p:txBody>
          <a:bodyPr/>
          <a:lstStyle/>
          <a:p>
            <a:pPr>
              <a:buFont typeface="Arial" panose="020B0604020202020204" pitchFamily="34" charset="0"/>
              <a:buChar char="•"/>
            </a:pPr>
            <a:r>
              <a:rPr lang="en-US" dirty="0"/>
              <a:t>A P2P application allows a device to act as both a client and a server within the same communication.</a:t>
            </a:r>
          </a:p>
          <a:p>
            <a:pPr>
              <a:buFont typeface="Arial" panose="020B0604020202020204" pitchFamily="34" charset="0"/>
              <a:buChar char="•"/>
            </a:pPr>
            <a:r>
              <a:rPr lang="en-US" dirty="0"/>
              <a:t>Some P2P applications use a hybrid system where each peer accesses an index server to get the location of a resource stored on another peer.</a:t>
            </a:r>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id="{D4E54141-D701-6049-AE0B-A96CA6EC39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52734" y="2138450"/>
            <a:ext cx="3638529" cy="2137893"/>
          </a:xfrm>
          <a:prstGeom prst="rect">
            <a:avLst/>
          </a:prstGeom>
        </p:spPr>
      </p:pic>
    </p:spTree>
    <p:custDataLst>
      <p:tags r:id="rId1"/>
    </p:custDataLst>
    <p:extLst>
      <p:ext uri="{BB962C8B-B14F-4D97-AF65-F5344CB8AC3E}">
        <p14:creationId xmlns:p14="http://schemas.microsoft.com/office/powerpoint/2010/main" val="2941507530"/>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Peer-to-Peer</a:t>
            </a:r>
            <a:br>
              <a:rPr lang="en-US" altLang="en-US" sz="1600" dirty="0"/>
            </a:br>
            <a:r>
              <a:rPr lang="en-US" altLang="en-US" dirty="0"/>
              <a:t>Common P2P Applications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pPr marL="0" indent="0">
              <a:buNone/>
            </a:pPr>
            <a:r>
              <a:rPr lang="en-US" sz="1600" dirty="0"/>
              <a:t>With P2P applications, each computer in the network that is running the application can act as a client or a server for the other computers in the network that are also running the application.</a:t>
            </a:r>
          </a:p>
          <a:p>
            <a:pPr marL="0" indent="0">
              <a:buNone/>
            </a:pPr>
            <a:r>
              <a:rPr lang="en-US" sz="1600" dirty="0"/>
              <a:t>Common P2P networks include the following:</a:t>
            </a:r>
          </a:p>
          <a:p>
            <a:pPr lvl="2"/>
            <a:r>
              <a:rPr lang="en-US" sz="1600" dirty="0"/>
              <a:t>BitTorrent</a:t>
            </a:r>
          </a:p>
          <a:p>
            <a:pPr lvl="2"/>
            <a:r>
              <a:rPr lang="en-US" sz="1600" dirty="0"/>
              <a:t>Direct Connect</a:t>
            </a:r>
          </a:p>
          <a:p>
            <a:pPr lvl="2"/>
            <a:r>
              <a:rPr lang="en-US" sz="1600" dirty="0"/>
              <a:t>eDonkey</a:t>
            </a:r>
          </a:p>
          <a:p>
            <a:pPr lvl="2"/>
            <a:r>
              <a:rPr lang="en-US" sz="1600" dirty="0"/>
              <a:t>Freenet</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id="{7D7F0888-DF2E-AE42-83C2-96E5A5F3E7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167952"/>
            <a:ext cx="4096002" cy="2858793"/>
          </a:xfrm>
          <a:prstGeom prst="rect">
            <a:avLst/>
          </a:prstGeom>
        </p:spPr>
      </p:pic>
    </p:spTree>
    <p:custDataLst>
      <p:tags r:id="rId1"/>
    </p:custDataLst>
    <p:extLst>
      <p:ext uri="{BB962C8B-B14F-4D97-AF65-F5344CB8AC3E}">
        <p14:creationId xmlns:p14="http://schemas.microsoft.com/office/powerpoint/2010/main" val="3038212217"/>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r>
              <a:rPr lang="en-US" sz="4000" dirty="0">
                <a:solidFill>
                  <a:schemeClr val="accent5">
                    <a:lumMod val="40000"/>
                    <a:lumOff val="60000"/>
                  </a:schemeClr>
                </a:solidFill>
              </a:rPr>
              <a:t>15.3 Web and Email Protocols</a:t>
            </a:r>
          </a:p>
        </p:txBody>
      </p:sp>
    </p:spTree>
    <p:custDataLst>
      <p:tags r:id="rId1"/>
    </p:custDataLst>
    <p:extLst>
      <p:ext uri="{BB962C8B-B14F-4D97-AF65-F5344CB8AC3E}">
        <p14:creationId xmlns:p14="http://schemas.microsoft.com/office/powerpoint/2010/main" val="2533486474"/>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dirty="0"/>
              <a:t>Hypertext Transfer Protocol and Hypertext Markup Language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334850" y="934540"/>
            <a:ext cx="8253749" cy="1525324"/>
          </a:xfrm>
        </p:spPr>
        <p:txBody>
          <a:bodyPr/>
          <a:lstStyle/>
          <a:p>
            <a:pPr marL="0" indent="0">
              <a:buNone/>
            </a:pPr>
            <a:r>
              <a:rPr lang="en-US" dirty="0"/>
              <a:t>When a web address or Uniform Resource Locator (URL) is typed into a web browser, the web browser establishes a connection to the web service. The web service is running on the server that is using the HTTP protocol. </a:t>
            </a:r>
          </a:p>
          <a:p>
            <a:pPr marL="0" indent="0">
              <a:buNone/>
            </a:pPr>
            <a:r>
              <a:rPr lang="en-US" dirty="0"/>
              <a:t>To better understand how the web browser and web server interact, examine how a web page is opened in a browser.</a:t>
            </a:r>
            <a:endParaRPr lang="en-US" altLang="ja-JP" dirty="0"/>
          </a:p>
        </p:txBody>
      </p:sp>
      <p:sp>
        <p:nvSpPr>
          <p:cNvPr id="4" name="TextBox 3">
            <a:extLst>
              <a:ext uri="{FF2B5EF4-FFF2-40B4-BE49-F238E27FC236}">
                <a16:creationId xmlns:a16="http://schemas.microsoft.com/office/drawing/2014/main" id="{6196067A-572A-4C4F-B832-9A9F19BF3066}"/>
              </a:ext>
            </a:extLst>
          </p:cNvPr>
          <p:cNvSpPr txBox="1"/>
          <p:nvPr/>
        </p:nvSpPr>
        <p:spPr>
          <a:xfrm>
            <a:off x="334850" y="2683636"/>
            <a:ext cx="3168204" cy="1769715"/>
          </a:xfrm>
          <a:prstGeom prst="rect">
            <a:avLst/>
          </a:prstGeom>
          <a:noFill/>
        </p:spPr>
        <p:txBody>
          <a:bodyPr wrap="square" rtlCol="0">
            <a:spAutoFit/>
          </a:bodyPr>
          <a:lstStyle/>
          <a:p>
            <a:r>
              <a:rPr lang="en-US" sz="1400" b="1" dirty="0"/>
              <a:t>Step 1 </a:t>
            </a:r>
            <a:endParaRPr lang="en-US" sz="1400" dirty="0"/>
          </a:p>
          <a:p>
            <a:r>
              <a:rPr lang="en-US" sz="1400" dirty="0"/>
              <a:t>The browser interprets the three parts of the URL:</a:t>
            </a:r>
          </a:p>
          <a:p>
            <a:pPr marL="171450" indent="-171450">
              <a:buFont typeface="Arial" panose="020B0604020202020204" pitchFamily="34" charset="0"/>
              <a:buChar char="•"/>
            </a:pPr>
            <a:r>
              <a:rPr lang="en-US" sz="1400" dirty="0"/>
              <a:t>http (the protocol or scheme)</a:t>
            </a:r>
          </a:p>
          <a:p>
            <a:pPr marL="171450" indent="-171450">
              <a:buFont typeface="Arial" panose="020B0604020202020204" pitchFamily="34" charset="0"/>
              <a:buChar char="•"/>
            </a:pPr>
            <a:r>
              <a:rPr lang="en-US" sz="1400" dirty="0"/>
              <a:t>www.cisco.com (the server name)</a:t>
            </a:r>
          </a:p>
          <a:p>
            <a:pPr marL="171450" indent="-171450">
              <a:buFont typeface="Arial" panose="020B0604020202020204" pitchFamily="34" charset="0"/>
              <a:buChar char="•"/>
            </a:pPr>
            <a:r>
              <a:rPr lang="en-US" sz="1400" dirty="0"/>
              <a:t>index.html (the specific filename requested)</a:t>
            </a:r>
          </a:p>
          <a:p>
            <a:endParaRPr lang="en-US" sz="1100" dirty="0"/>
          </a:p>
        </p:txBody>
      </p:sp>
      <p:pic>
        <p:nvPicPr>
          <p:cNvPr id="6" name="Picture 5">
            <a:extLst>
              <a:ext uri="{FF2B5EF4-FFF2-40B4-BE49-F238E27FC236}">
                <a16:creationId xmlns:a16="http://schemas.microsoft.com/office/drawing/2014/main" id="{399E13E8-DE12-DD41-92E8-798BC05E15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3486" y="2571750"/>
            <a:ext cx="4476750" cy="1206500"/>
          </a:xfrm>
          <a:prstGeom prst="rect">
            <a:avLst/>
          </a:prstGeom>
        </p:spPr>
      </p:pic>
    </p:spTree>
    <p:custDataLst>
      <p:tags r:id="rId1"/>
    </p:custDataLst>
    <p:extLst>
      <p:ext uri="{BB962C8B-B14F-4D97-AF65-F5344CB8AC3E}">
        <p14:creationId xmlns:p14="http://schemas.microsoft.com/office/powerpoint/2010/main" val="2782735368"/>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sz="2300" dirty="0"/>
              <a:t>Hypertext Transfer Protocol and Hypertext Markup Language (Cont.) </a:t>
            </a:r>
          </a:p>
        </p:txBody>
      </p:sp>
      <p:sp>
        <p:nvSpPr>
          <p:cNvPr id="4" name="TextBox 3">
            <a:extLst>
              <a:ext uri="{FF2B5EF4-FFF2-40B4-BE49-F238E27FC236}">
                <a16:creationId xmlns:a16="http://schemas.microsoft.com/office/drawing/2014/main" id="{6196067A-572A-4C4F-B832-9A9F19BF3066}"/>
              </a:ext>
            </a:extLst>
          </p:cNvPr>
          <p:cNvSpPr txBox="1"/>
          <p:nvPr/>
        </p:nvSpPr>
        <p:spPr>
          <a:xfrm>
            <a:off x="516764" y="955923"/>
            <a:ext cx="3168204" cy="2416046"/>
          </a:xfrm>
          <a:prstGeom prst="rect">
            <a:avLst/>
          </a:prstGeom>
          <a:noFill/>
        </p:spPr>
        <p:txBody>
          <a:bodyPr wrap="square" rtlCol="0">
            <a:spAutoFit/>
          </a:bodyPr>
          <a:lstStyle/>
          <a:p>
            <a:r>
              <a:rPr lang="en-US" sz="1400" b="1" dirty="0"/>
              <a:t>Step 2</a:t>
            </a:r>
            <a:endParaRPr lang="en-US" sz="1400" dirty="0"/>
          </a:p>
          <a:p>
            <a:r>
              <a:rPr lang="en-US" sz="1400" dirty="0"/>
              <a:t>The browser then checks with a name server to convert www.cisco.com into a numeric IP address, which it uses to connect to the server. </a:t>
            </a:r>
          </a:p>
          <a:p>
            <a:endParaRPr lang="en-US" sz="1400" dirty="0"/>
          </a:p>
          <a:p>
            <a:r>
              <a:rPr lang="en-US" sz="1400" dirty="0"/>
              <a:t>The client initiates an HTTP request to a server by sending a GET request to the server and asks for the index.html file.</a:t>
            </a:r>
          </a:p>
          <a:p>
            <a:endParaRPr lang="en-US" sz="1100" dirty="0"/>
          </a:p>
        </p:txBody>
      </p:sp>
      <p:pic>
        <p:nvPicPr>
          <p:cNvPr id="7" name="Picture 6">
            <a:extLst>
              <a:ext uri="{FF2B5EF4-FFF2-40B4-BE49-F238E27FC236}">
                <a16:creationId xmlns:a16="http://schemas.microsoft.com/office/drawing/2014/main" id="{BF487A90-5A1C-274B-90DE-43979B0B39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349" y="3262810"/>
            <a:ext cx="3369034" cy="1240461"/>
          </a:xfrm>
          <a:prstGeom prst="rect">
            <a:avLst/>
          </a:prstGeom>
        </p:spPr>
      </p:pic>
      <p:sp>
        <p:nvSpPr>
          <p:cNvPr id="8" name="TextBox 7">
            <a:extLst>
              <a:ext uri="{FF2B5EF4-FFF2-40B4-BE49-F238E27FC236}">
                <a16:creationId xmlns:a16="http://schemas.microsoft.com/office/drawing/2014/main" id="{CB2C7754-EDF8-784D-8B24-183FB4E7C181}"/>
              </a:ext>
            </a:extLst>
          </p:cNvPr>
          <p:cNvSpPr txBox="1"/>
          <p:nvPr/>
        </p:nvSpPr>
        <p:spPr>
          <a:xfrm>
            <a:off x="4572000" y="955923"/>
            <a:ext cx="3940935" cy="954107"/>
          </a:xfrm>
          <a:prstGeom prst="rect">
            <a:avLst/>
          </a:prstGeom>
          <a:noFill/>
        </p:spPr>
        <p:txBody>
          <a:bodyPr wrap="square" rtlCol="0">
            <a:spAutoFit/>
          </a:bodyPr>
          <a:lstStyle/>
          <a:p>
            <a:r>
              <a:rPr lang="en-US" sz="1400" b="1" dirty="0"/>
              <a:t>Step 3</a:t>
            </a:r>
            <a:endParaRPr lang="en-US" sz="1400" dirty="0"/>
          </a:p>
          <a:p>
            <a:r>
              <a:rPr lang="en-US" sz="1400" dirty="0"/>
              <a:t>In response to the request, the server sends the HTML code for this web page to the browser.</a:t>
            </a:r>
          </a:p>
        </p:txBody>
      </p:sp>
      <p:pic>
        <p:nvPicPr>
          <p:cNvPr id="9" name="Picture 8">
            <a:extLst>
              <a:ext uri="{FF2B5EF4-FFF2-40B4-BE49-F238E27FC236}">
                <a16:creationId xmlns:a16="http://schemas.microsoft.com/office/drawing/2014/main" id="{82613A1E-1EE0-894A-BCCD-1143E27C29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60566" y="2182901"/>
            <a:ext cx="3565839" cy="2159819"/>
          </a:xfrm>
          <a:prstGeom prst="rect">
            <a:avLst/>
          </a:prstGeom>
        </p:spPr>
      </p:pic>
    </p:spTree>
    <p:custDataLst>
      <p:tags r:id="rId1"/>
    </p:custDataLst>
    <p:extLst>
      <p:ext uri="{BB962C8B-B14F-4D97-AF65-F5344CB8AC3E}">
        <p14:creationId xmlns:p14="http://schemas.microsoft.com/office/powerpoint/2010/main" val="1224992216"/>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sz="2300" dirty="0"/>
              <a:t>Hypertext Transfer Protocol and Hypertext Markup Language (Cont.) </a:t>
            </a:r>
          </a:p>
        </p:txBody>
      </p:sp>
      <p:sp>
        <p:nvSpPr>
          <p:cNvPr id="4" name="TextBox 3">
            <a:extLst>
              <a:ext uri="{FF2B5EF4-FFF2-40B4-BE49-F238E27FC236}">
                <a16:creationId xmlns:a16="http://schemas.microsoft.com/office/drawing/2014/main" id="{6196067A-572A-4C4F-B832-9A9F19BF3066}"/>
              </a:ext>
            </a:extLst>
          </p:cNvPr>
          <p:cNvSpPr txBox="1"/>
          <p:nvPr/>
        </p:nvSpPr>
        <p:spPr>
          <a:xfrm>
            <a:off x="796953" y="993939"/>
            <a:ext cx="7105475" cy="692497"/>
          </a:xfrm>
          <a:prstGeom prst="rect">
            <a:avLst/>
          </a:prstGeom>
          <a:noFill/>
        </p:spPr>
        <p:txBody>
          <a:bodyPr wrap="square" rtlCol="0">
            <a:spAutoFit/>
          </a:bodyPr>
          <a:lstStyle/>
          <a:p>
            <a:r>
              <a:rPr lang="en-US" sz="1400" b="1" dirty="0"/>
              <a:t>Step 4</a:t>
            </a:r>
            <a:endParaRPr lang="en-US" sz="1400" dirty="0"/>
          </a:p>
          <a:p>
            <a:r>
              <a:rPr lang="en-US" sz="1400" dirty="0"/>
              <a:t>The browser deciphers the HTML code and formats the page for the browser window.</a:t>
            </a:r>
          </a:p>
          <a:p>
            <a:endParaRPr lang="en-US" sz="1100" dirty="0"/>
          </a:p>
        </p:txBody>
      </p:sp>
      <p:pic>
        <p:nvPicPr>
          <p:cNvPr id="2" name="Picture 1">
            <a:extLst>
              <a:ext uri="{FF2B5EF4-FFF2-40B4-BE49-F238E27FC236}">
                <a16:creationId xmlns:a16="http://schemas.microsoft.com/office/drawing/2014/main" id="{F0523439-CB19-8747-988D-F0DE366D21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11863" y="2011215"/>
            <a:ext cx="4695989" cy="2271806"/>
          </a:xfrm>
          <a:prstGeom prst="rect">
            <a:avLst/>
          </a:prstGeom>
        </p:spPr>
      </p:pic>
    </p:spTree>
    <p:custDataLst>
      <p:tags r:id="rId1"/>
    </p:custDataLst>
    <p:extLst>
      <p:ext uri="{BB962C8B-B14F-4D97-AF65-F5344CB8AC3E}">
        <p14:creationId xmlns:p14="http://schemas.microsoft.com/office/powerpoint/2010/main" val="4191546551"/>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dirty="0"/>
              <a:t>HTTP and HTTPS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254451" y="798944"/>
            <a:ext cx="3923266" cy="3833192"/>
          </a:xfrm>
        </p:spPr>
        <p:txBody>
          <a:bodyPr/>
          <a:lstStyle/>
          <a:p>
            <a:pPr marL="0" indent="0">
              <a:buNone/>
            </a:pPr>
            <a:r>
              <a:rPr lang="en-US" sz="1600" dirty="0"/>
              <a:t>HTTP is a request/response protocol that specifies the message types used for that communication. </a:t>
            </a:r>
          </a:p>
          <a:p>
            <a:pPr marL="0" indent="0">
              <a:buNone/>
            </a:pPr>
            <a:r>
              <a:rPr lang="en-US" sz="1600" dirty="0"/>
              <a:t>The three common message types are GET, POST, and PUT:</a:t>
            </a:r>
          </a:p>
          <a:p>
            <a:pPr lvl="2">
              <a:buFont typeface="Arial" panose="020B0604020202020204" pitchFamily="34" charset="0"/>
              <a:buChar char="•"/>
            </a:pPr>
            <a:r>
              <a:rPr lang="en-US" sz="1600" b="1" dirty="0"/>
              <a:t>GET</a:t>
            </a:r>
            <a:r>
              <a:rPr lang="en-US" sz="1600" dirty="0"/>
              <a:t> - This is a client request for data. A client (web browser) sends the GET message to the web server to request HTML pages.</a:t>
            </a:r>
          </a:p>
          <a:p>
            <a:pPr lvl="2">
              <a:buFont typeface="Arial" panose="020B0604020202020204" pitchFamily="34" charset="0"/>
              <a:buChar char="•"/>
            </a:pPr>
            <a:r>
              <a:rPr lang="en-US" sz="1600" b="1" dirty="0"/>
              <a:t>POST</a:t>
            </a:r>
            <a:r>
              <a:rPr lang="en-US" sz="1600" dirty="0"/>
              <a:t> - This uploads data files to the web server, such as form data.</a:t>
            </a:r>
          </a:p>
          <a:p>
            <a:pPr lvl="2">
              <a:buFont typeface="Arial" panose="020B0604020202020204" pitchFamily="34" charset="0"/>
              <a:buChar char="•"/>
            </a:pPr>
            <a:r>
              <a:rPr lang="en-US" sz="1600" b="1" dirty="0"/>
              <a:t>PUT</a:t>
            </a:r>
            <a:r>
              <a:rPr lang="en-US" sz="1600" dirty="0"/>
              <a:t> - This uploads resources or content to the web server, such as an image.</a:t>
            </a:r>
          </a:p>
          <a:p>
            <a:pPr>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03A5A68B-2DFD-284C-BC56-64FDC9705E1D}"/>
              </a:ext>
            </a:extLst>
          </p:cNvPr>
          <p:cNvSpPr txBox="1"/>
          <p:nvPr/>
        </p:nvSpPr>
        <p:spPr>
          <a:xfrm>
            <a:off x="4947804" y="3893472"/>
            <a:ext cx="3381381" cy="738664"/>
          </a:xfrm>
          <a:prstGeom prst="rect">
            <a:avLst/>
          </a:prstGeom>
          <a:noFill/>
        </p:spPr>
        <p:txBody>
          <a:bodyPr wrap="square" rtlCol="0">
            <a:spAutoFit/>
          </a:bodyPr>
          <a:lstStyle/>
          <a:p>
            <a:r>
              <a:rPr lang="en-US" sz="1400" b="1" dirty="0"/>
              <a:t>Note: </a:t>
            </a:r>
            <a:r>
              <a:rPr lang="en-US" sz="1400" dirty="0"/>
              <a:t>HTTP is not a secure protocol. For secure communications sent across the internet, HTTPS should be used.</a:t>
            </a:r>
          </a:p>
        </p:txBody>
      </p:sp>
      <p:pic>
        <p:nvPicPr>
          <p:cNvPr id="2" name="Picture 1">
            <a:extLst>
              <a:ext uri="{FF2B5EF4-FFF2-40B4-BE49-F238E27FC236}">
                <a16:creationId xmlns:a16="http://schemas.microsoft.com/office/drawing/2014/main" id="{E80FE66E-3BA3-1147-9B07-9B55ED14D7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309296"/>
            <a:ext cx="4132991" cy="2524908"/>
          </a:xfrm>
          <a:prstGeom prst="rect">
            <a:avLst/>
          </a:prstGeom>
        </p:spPr>
      </p:pic>
    </p:spTree>
    <p:custDataLst>
      <p:tags r:id="rId1"/>
    </p:custDataLst>
    <p:extLst>
      <p:ext uri="{BB962C8B-B14F-4D97-AF65-F5344CB8AC3E}">
        <p14:creationId xmlns:p14="http://schemas.microsoft.com/office/powerpoint/2010/main" val="3701842878"/>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dirty="0"/>
              <a:t>Email Protocols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201337" y="798944"/>
            <a:ext cx="4177480" cy="3593582"/>
          </a:xfrm>
        </p:spPr>
        <p:txBody>
          <a:bodyPr/>
          <a:lstStyle/>
          <a:p>
            <a:pPr marL="0" indent="0">
              <a:buNone/>
            </a:pPr>
            <a:r>
              <a:rPr lang="en-US" sz="1600" dirty="0"/>
              <a:t>Email is a store-and-forward method of sending, storing, and retrieving electronic messages across a network. Email messages are stored in databases on mail servers. Email clients communicate with mail servers to send and receive email.</a:t>
            </a:r>
          </a:p>
          <a:p>
            <a:pPr marL="0" indent="0">
              <a:buNone/>
            </a:pPr>
            <a:r>
              <a:rPr lang="en-US" sz="1600" dirty="0"/>
              <a:t>The email protocols used for operation are: </a:t>
            </a:r>
          </a:p>
          <a:p>
            <a:pPr lvl="2">
              <a:buFont typeface="Arial" panose="020B0604020202020204" pitchFamily="34" charset="0"/>
              <a:buChar char="•"/>
            </a:pPr>
            <a:r>
              <a:rPr lang="en-US" sz="1600" dirty="0"/>
              <a:t>Simple Mail Transfer Protocol (SMTP) – used to send mail.</a:t>
            </a:r>
          </a:p>
          <a:p>
            <a:pPr lvl="2">
              <a:buFont typeface="Arial" panose="020B0604020202020204" pitchFamily="34" charset="0"/>
              <a:buChar char="•"/>
            </a:pPr>
            <a:r>
              <a:rPr lang="en-US" sz="1600" dirty="0"/>
              <a:t>Post Office Protocol (POP) &amp; IMAP – used for clients to receive mail.</a:t>
            </a:r>
          </a:p>
        </p:txBody>
      </p:sp>
      <p:pic>
        <p:nvPicPr>
          <p:cNvPr id="7" name="Picture 6">
            <a:extLst>
              <a:ext uri="{FF2B5EF4-FFF2-40B4-BE49-F238E27FC236}">
                <a16:creationId xmlns:a16="http://schemas.microsoft.com/office/drawing/2014/main" id="{9262A158-1A2F-834B-AA99-AC8B6A2F06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65185" y="1182807"/>
            <a:ext cx="3931776" cy="2777885"/>
          </a:xfrm>
          <a:prstGeom prst="rect">
            <a:avLst/>
          </a:prstGeom>
        </p:spPr>
      </p:pic>
    </p:spTree>
    <p:custDataLst>
      <p:tags r:id="rId1"/>
    </p:custDataLst>
    <p:extLst>
      <p:ext uri="{BB962C8B-B14F-4D97-AF65-F5344CB8AC3E}">
        <p14:creationId xmlns:p14="http://schemas.microsoft.com/office/powerpoint/2010/main" val="2492506044"/>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br>
              <a:rPr lang="en-US" dirty="0"/>
            </a:br>
            <a:r>
              <a:rPr lang="en-US" dirty="0"/>
              <a:t>SMTP, POP and IMAP</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59391" y="798944"/>
            <a:ext cx="4010823" cy="3811693"/>
          </a:xfrm>
        </p:spPr>
        <p:txBody>
          <a:bodyPr/>
          <a:lstStyle/>
          <a:p>
            <a:pPr marL="171450" indent="-171450">
              <a:buFont typeface="Arial" panose="020B0604020202020204" pitchFamily="34" charset="0"/>
              <a:buChar char="•"/>
            </a:pPr>
            <a:r>
              <a:rPr lang="en-US" dirty="0"/>
              <a:t>When a client sends email, the client SMTP process connects with a server SMTP process on well-known port 25. </a:t>
            </a:r>
          </a:p>
          <a:p>
            <a:pPr marL="171450" indent="-171450">
              <a:buFont typeface="Arial" panose="020B0604020202020204" pitchFamily="34" charset="0"/>
              <a:buChar char="•"/>
            </a:pPr>
            <a:r>
              <a:rPr lang="en-US" dirty="0"/>
              <a:t>After the connection is made, the client attempts to send the email to the server across the connection. </a:t>
            </a:r>
          </a:p>
          <a:p>
            <a:pPr marL="171450" indent="-171450">
              <a:buFont typeface="Arial" panose="020B0604020202020204" pitchFamily="34" charset="0"/>
              <a:buChar char="•"/>
            </a:pPr>
            <a:r>
              <a:rPr lang="en-US" dirty="0"/>
              <a:t>When the server receives the message, it either places the message in a local account, if the recipient is local, or forwards the message to another mail server for delivery.</a:t>
            </a:r>
          </a:p>
          <a:p>
            <a:pPr marL="171450" indent="-171450">
              <a:buFont typeface="Arial" panose="020B0604020202020204" pitchFamily="34" charset="0"/>
              <a:buChar char="•"/>
            </a:pPr>
            <a:r>
              <a:rPr lang="en-US" dirty="0"/>
              <a:t>The destination email server may not be online or may be busy. If so, SMTP spools messages to be sent at a later time. </a:t>
            </a:r>
          </a:p>
          <a:p>
            <a:pPr marL="0" indent="0">
              <a:buNone/>
            </a:pPr>
            <a:endParaRPr lang="en-US" sz="1400" dirty="0"/>
          </a:p>
        </p:txBody>
      </p:sp>
      <p:sp>
        <p:nvSpPr>
          <p:cNvPr id="10" name="TextBox 9">
            <a:extLst>
              <a:ext uri="{FF2B5EF4-FFF2-40B4-BE49-F238E27FC236}">
                <a16:creationId xmlns:a16="http://schemas.microsoft.com/office/drawing/2014/main" id="{896280D7-3AAC-2F4F-A10C-2BF65CDD24A5}"/>
              </a:ext>
            </a:extLst>
          </p:cNvPr>
          <p:cNvSpPr txBox="1"/>
          <p:nvPr/>
        </p:nvSpPr>
        <p:spPr>
          <a:xfrm>
            <a:off x="4173731" y="3698225"/>
            <a:ext cx="4604510" cy="738664"/>
          </a:xfrm>
          <a:prstGeom prst="rect">
            <a:avLst/>
          </a:prstGeom>
          <a:noFill/>
        </p:spPr>
        <p:txBody>
          <a:bodyPr wrap="square" rtlCol="0">
            <a:spAutoFit/>
          </a:bodyPr>
          <a:lstStyle/>
          <a:p>
            <a:r>
              <a:rPr lang="en-US" sz="1400" b="1" dirty="0"/>
              <a:t>Note</a:t>
            </a:r>
            <a:r>
              <a:rPr lang="en-US" sz="1400" dirty="0"/>
              <a:t>: SMTP message formats require a message header (recipient email address &amp; sender email address) and a message body.</a:t>
            </a:r>
          </a:p>
        </p:txBody>
      </p:sp>
      <p:pic>
        <p:nvPicPr>
          <p:cNvPr id="2" name="Picture 1">
            <a:extLst>
              <a:ext uri="{FF2B5EF4-FFF2-40B4-BE49-F238E27FC236}">
                <a16:creationId xmlns:a16="http://schemas.microsoft.com/office/drawing/2014/main" id="{66221D30-2DD5-7848-A041-0C1604ECB2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2354" y="1148020"/>
            <a:ext cx="3804455" cy="2276797"/>
          </a:xfrm>
          <a:prstGeom prst="rect">
            <a:avLst/>
          </a:prstGeom>
        </p:spPr>
      </p:pic>
    </p:spTree>
    <p:custDataLst>
      <p:tags r:id="rId1"/>
    </p:custDataLst>
    <p:extLst>
      <p:ext uri="{BB962C8B-B14F-4D97-AF65-F5344CB8AC3E}">
        <p14:creationId xmlns:p14="http://schemas.microsoft.com/office/powerpoint/2010/main" val="155150308"/>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br>
              <a:rPr lang="en-US" dirty="0"/>
            </a:br>
            <a:r>
              <a:rPr lang="en-US" dirty="0"/>
              <a:t>SMTP, POP and IMAP (Cont.)</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57904" y="720550"/>
            <a:ext cx="8288844" cy="646331"/>
          </a:xfrm>
        </p:spPr>
        <p:txBody>
          <a:bodyPr/>
          <a:lstStyle/>
          <a:p>
            <a:pPr marL="0" indent="0">
              <a:buNone/>
            </a:pPr>
            <a:r>
              <a:rPr lang="en-US" sz="1600" dirty="0"/>
              <a:t>POP is used by an application to retrieve mail from a mail server. When mail is downloaded from the server to the client using POP the messages are then deleted on the server. </a:t>
            </a:r>
          </a:p>
        </p:txBody>
      </p:sp>
      <p:sp>
        <p:nvSpPr>
          <p:cNvPr id="4" name="TextBox 3">
            <a:extLst>
              <a:ext uri="{FF2B5EF4-FFF2-40B4-BE49-F238E27FC236}">
                <a16:creationId xmlns:a16="http://schemas.microsoft.com/office/drawing/2014/main" id="{5180BF74-693D-A948-BA3D-E75F2787A14C}"/>
              </a:ext>
            </a:extLst>
          </p:cNvPr>
          <p:cNvSpPr txBox="1"/>
          <p:nvPr/>
        </p:nvSpPr>
        <p:spPr>
          <a:xfrm>
            <a:off x="181087" y="1445276"/>
            <a:ext cx="4121239" cy="3631763"/>
          </a:xfrm>
          <a:prstGeom prst="rect">
            <a:avLst/>
          </a:prstGeom>
          <a:noFill/>
        </p:spPr>
        <p:txBody>
          <a:bodyPr wrap="square" rtlCol="0">
            <a:spAutoFit/>
          </a:bodyPr>
          <a:lstStyle/>
          <a:p>
            <a:pPr marL="360362" lvl="1" indent="-171450">
              <a:spcAft>
                <a:spcPts val="600"/>
              </a:spcAft>
              <a:buFont typeface="Arial" panose="020B0604020202020204" pitchFamily="34" charset="0"/>
              <a:buChar char="•"/>
            </a:pPr>
            <a:r>
              <a:rPr lang="en-US" sz="1600" dirty="0"/>
              <a:t>The server starts the POP service by passively listening on TCP port 110 for client connection requests. </a:t>
            </a:r>
          </a:p>
          <a:p>
            <a:pPr marL="360362" lvl="1" indent="-171450">
              <a:spcAft>
                <a:spcPts val="600"/>
              </a:spcAft>
              <a:buFont typeface="Arial" panose="020B0604020202020204" pitchFamily="34" charset="0"/>
              <a:buChar char="•"/>
            </a:pPr>
            <a:r>
              <a:rPr lang="en-US" sz="1600" dirty="0"/>
              <a:t>When a client wants to make use of the service, it sends a request to establish a TCP connection with the server.</a:t>
            </a:r>
          </a:p>
          <a:p>
            <a:pPr marL="360362" lvl="1" indent="-171450">
              <a:spcAft>
                <a:spcPts val="600"/>
              </a:spcAft>
              <a:buFont typeface="Arial" panose="020B0604020202020204" pitchFamily="34" charset="0"/>
              <a:buChar char="•"/>
            </a:pPr>
            <a:r>
              <a:rPr lang="en-US" sz="1600" dirty="0"/>
              <a:t>When the connection is established, the POP server sends a greeting. </a:t>
            </a:r>
          </a:p>
          <a:p>
            <a:pPr marL="360362" lvl="1" indent="-171450">
              <a:spcAft>
                <a:spcPts val="600"/>
              </a:spcAft>
              <a:buFont typeface="Arial" panose="020B0604020202020204" pitchFamily="34" charset="0"/>
              <a:buChar char="•"/>
            </a:pPr>
            <a:r>
              <a:rPr lang="en-US" sz="1600" dirty="0"/>
              <a:t>The client and POP server then exchange commands and responses until the connection is closed or aborted.</a:t>
            </a:r>
          </a:p>
          <a:p>
            <a:endParaRPr lang="en-US" dirty="0"/>
          </a:p>
        </p:txBody>
      </p:sp>
      <p:sp>
        <p:nvSpPr>
          <p:cNvPr id="10" name="TextBox 9">
            <a:extLst>
              <a:ext uri="{FF2B5EF4-FFF2-40B4-BE49-F238E27FC236}">
                <a16:creationId xmlns:a16="http://schemas.microsoft.com/office/drawing/2014/main" id="{896280D7-3AAC-2F4F-A10C-2BF65CDD24A5}"/>
              </a:ext>
            </a:extLst>
          </p:cNvPr>
          <p:cNvSpPr txBox="1"/>
          <p:nvPr/>
        </p:nvSpPr>
        <p:spPr>
          <a:xfrm>
            <a:off x="4302326" y="3995480"/>
            <a:ext cx="4604510" cy="646331"/>
          </a:xfrm>
          <a:prstGeom prst="rect">
            <a:avLst/>
          </a:prstGeom>
          <a:noFill/>
        </p:spPr>
        <p:txBody>
          <a:bodyPr wrap="square" rtlCol="0">
            <a:spAutoFit/>
          </a:bodyPr>
          <a:lstStyle/>
          <a:p>
            <a:r>
              <a:rPr lang="en-US" sz="1200" dirty="0"/>
              <a:t>Note: Since POP does not store messages, it is not recommended for small businesses that need a centralized backup solution.</a:t>
            </a:r>
          </a:p>
        </p:txBody>
      </p:sp>
      <p:pic>
        <p:nvPicPr>
          <p:cNvPr id="6" name="Picture 5">
            <a:extLst>
              <a:ext uri="{FF2B5EF4-FFF2-40B4-BE49-F238E27FC236}">
                <a16:creationId xmlns:a16="http://schemas.microsoft.com/office/drawing/2014/main" id="{C276C8FC-AA7E-4540-8C1B-7D30BA7669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9168" y="1537703"/>
            <a:ext cx="3690825" cy="2365350"/>
          </a:xfrm>
          <a:prstGeom prst="rect">
            <a:avLst/>
          </a:prstGeom>
        </p:spPr>
      </p:pic>
    </p:spTree>
    <p:custDataLst>
      <p:tags r:id="rId1"/>
    </p:custDataLst>
    <p:extLst>
      <p:ext uri="{BB962C8B-B14F-4D97-AF65-F5344CB8AC3E}">
        <p14:creationId xmlns:p14="http://schemas.microsoft.com/office/powerpoint/2010/main" val="242563298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Transportation of Data</a:t>
            </a:r>
            <a:br>
              <a:rPr lang="en-US" sz="1600" dirty="0"/>
            </a:br>
            <a:r>
              <a:rPr lang="en-US" sz="2400" dirty="0"/>
              <a:t>Transmission Control Protocol</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02662" y="910836"/>
            <a:ext cx="3613555" cy="3624219"/>
          </a:xfrm>
        </p:spPr>
        <p:txBody>
          <a:bodyPr/>
          <a:lstStyle/>
          <a:p>
            <a:pPr marL="0" indent="0" algn="l"/>
            <a:r>
              <a:rPr lang="en-US" sz="1600" dirty="0">
                <a:solidFill>
                  <a:srgbClr val="000000"/>
                </a:solidFill>
              </a:rPr>
              <a:t>TCP provides reliability and flow control. TCP basic operations:</a:t>
            </a:r>
          </a:p>
          <a:p>
            <a:pPr marL="342900" indent="-342900" algn="l">
              <a:buFont typeface="Arial" panose="020B0604020202020204" pitchFamily="34" charset="0"/>
              <a:buChar char="•"/>
            </a:pPr>
            <a:r>
              <a:rPr lang="en-US" sz="1600" dirty="0">
                <a:solidFill>
                  <a:srgbClr val="000000"/>
                </a:solidFill>
              </a:rPr>
              <a:t>Number and track data segments transmitted to a specific host from a specific application</a:t>
            </a:r>
          </a:p>
          <a:p>
            <a:pPr marL="342900" indent="-342900" algn="l">
              <a:buFont typeface="Arial" panose="020B0604020202020204" pitchFamily="34" charset="0"/>
              <a:buChar char="•"/>
            </a:pPr>
            <a:r>
              <a:rPr lang="en-US" sz="1600" dirty="0">
                <a:solidFill>
                  <a:srgbClr val="000000"/>
                </a:solidFill>
              </a:rPr>
              <a:t>Acknowledge received data</a:t>
            </a:r>
          </a:p>
          <a:p>
            <a:pPr marL="342900" indent="-342900" algn="l">
              <a:buFont typeface="Arial" panose="020B0604020202020204" pitchFamily="34" charset="0"/>
              <a:buChar char="•"/>
            </a:pPr>
            <a:r>
              <a:rPr lang="en-US" sz="1600" dirty="0">
                <a:solidFill>
                  <a:srgbClr val="000000"/>
                </a:solidFill>
              </a:rPr>
              <a:t>Retransmit any unacknowledged data after a certain amount of time</a:t>
            </a:r>
          </a:p>
          <a:p>
            <a:pPr marL="342900" indent="-342900" algn="l">
              <a:buFont typeface="Arial" panose="020B0604020202020204" pitchFamily="34" charset="0"/>
              <a:buChar char="•"/>
            </a:pPr>
            <a:r>
              <a:rPr lang="en-US" sz="1600" dirty="0">
                <a:solidFill>
                  <a:srgbClr val="000000"/>
                </a:solidFill>
              </a:rPr>
              <a:t>Sequence data that might arrive in wrong order</a:t>
            </a:r>
          </a:p>
          <a:p>
            <a:pPr marL="342900" indent="-342900" algn="l">
              <a:buFont typeface="Arial" panose="020B0604020202020204" pitchFamily="34" charset="0"/>
              <a:buChar char="•"/>
            </a:pPr>
            <a:r>
              <a:rPr lang="en-US" sz="1600" dirty="0">
                <a:solidFill>
                  <a:srgbClr val="000000"/>
                </a:solidFill>
              </a:rPr>
              <a:t>Send data at an efficient rate that is acceptable by the receiver</a:t>
            </a:r>
          </a:p>
        </p:txBody>
      </p:sp>
      <p:pic>
        <p:nvPicPr>
          <p:cNvPr id="2" name="Picture 1">
            <a:extLst>
              <a:ext uri="{FF2B5EF4-FFF2-40B4-BE49-F238E27FC236}">
                <a16:creationId xmlns:a16="http://schemas.microsoft.com/office/drawing/2014/main" id="{9162D660-6159-4AA0-8DC5-FA2FF3768E88}"/>
              </a:ext>
            </a:extLst>
          </p:cNvPr>
          <p:cNvPicPr>
            <a:picLocks noChangeAspect="1"/>
          </p:cNvPicPr>
          <p:nvPr/>
        </p:nvPicPr>
        <p:blipFill>
          <a:blip r:embed="rId3"/>
          <a:stretch>
            <a:fillRect/>
          </a:stretch>
        </p:blipFill>
        <p:spPr>
          <a:xfrm>
            <a:off x="4244918" y="1093342"/>
            <a:ext cx="4773582" cy="2956816"/>
          </a:xfrm>
          <a:prstGeom prst="rect">
            <a:avLst/>
          </a:prstGeom>
        </p:spPr>
      </p:pic>
    </p:spTree>
    <p:extLst>
      <p:ext uri="{BB962C8B-B14F-4D97-AF65-F5344CB8AC3E}">
        <p14:creationId xmlns:p14="http://schemas.microsoft.com/office/powerpoint/2010/main" val="4494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br>
              <a:rPr lang="en-US" dirty="0"/>
            </a:br>
            <a:r>
              <a:rPr lang="en-US" dirty="0"/>
              <a:t>SMTP, POP and IMAP (Cont.)</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3804455" cy="3811693"/>
          </a:xfrm>
        </p:spPr>
        <p:txBody>
          <a:bodyPr/>
          <a:lstStyle/>
          <a:p>
            <a:pPr marL="0" indent="0">
              <a:buNone/>
            </a:pPr>
            <a:r>
              <a:rPr lang="en-US" sz="1600" dirty="0"/>
              <a:t>IMAP is another protocol that describes a method to retrieve email messages.</a:t>
            </a:r>
          </a:p>
          <a:p>
            <a:pPr marL="171450" indent="-171450">
              <a:buFont typeface="Arial" panose="020B0604020202020204" pitchFamily="34" charset="0"/>
              <a:buChar char="•"/>
            </a:pPr>
            <a:r>
              <a:rPr lang="en-US" sz="1600" dirty="0"/>
              <a:t>Unlike POP, when a user connects to an IMAP server, copies of the messages are downloaded to the client application. The original messages are kept on the server until manually deleted. </a:t>
            </a:r>
          </a:p>
          <a:p>
            <a:pPr marL="171450" indent="-171450">
              <a:buFont typeface="Arial" panose="020B0604020202020204" pitchFamily="34" charset="0"/>
              <a:buChar char="•"/>
            </a:pPr>
            <a:r>
              <a:rPr lang="en-US" sz="1600" dirty="0"/>
              <a:t> When a user decides to delete a message, the server synchronizes that action and deletes the message from the server.</a:t>
            </a:r>
          </a:p>
          <a:p>
            <a:pPr marL="171450" indent="-171450">
              <a:buFont typeface="Arial" panose="020B0604020202020204" pitchFamily="34" charset="0"/>
              <a:buChar char="•"/>
            </a:pPr>
            <a:endParaRPr lang="en-US" sz="1400" dirty="0"/>
          </a:p>
        </p:txBody>
      </p:sp>
      <p:pic>
        <p:nvPicPr>
          <p:cNvPr id="4" name="Picture 3">
            <a:extLst>
              <a:ext uri="{FF2B5EF4-FFF2-40B4-BE49-F238E27FC236}">
                <a16:creationId xmlns:a16="http://schemas.microsoft.com/office/drawing/2014/main" id="{33D3C51F-9248-F141-809D-8ED8CD7247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190312"/>
            <a:ext cx="4013820" cy="2762876"/>
          </a:xfrm>
          <a:prstGeom prst="rect">
            <a:avLst/>
          </a:prstGeom>
        </p:spPr>
      </p:pic>
    </p:spTree>
    <p:custDataLst>
      <p:tags r:id="rId1"/>
    </p:custDataLst>
    <p:extLst>
      <p:ext uri="{BB962C8B-B14F-4D97-AF65-F5344CB8AC3E}">
        <p14:creationId xmlns:p14="http://schemas.microsoft.com/office/powerpoint/2010/main" val="3163274857"/>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r>
              <a:rPr lang="en-US" dirty="0">
                <a:solidFill>
                  <a:schemeClr val="accent5">
                    <a:lumMod val="40000"/>
                    <a:lumOff val="60000"/>
                  </a:schemeClr>
                </a:solidFill>
              </a:rPr>
              <a:t>15.4 IP Addressing Services</a:t>
            </a:r>
          </a:p>
        </p:txBody>
      </p:sp>
    </p:spTree>
    <p:custDataLst>
      <p:tags r:id="rId1"/>
    </p:custDataLst>
    <p:extLst>
      <p:ext uri="{BB962C8B-B14F-4D97-AF65-F5344CB8AC3E}">
        <p14:creationId xmlns:p14="http://schemas.microsoft.com/office/powerpoint/2010/main" val="2994153026"/>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 y="41393"/>
            <a:ext cx="4571999" cy="757551"/>
          </a:xfrm>
        </p:spPr>
        <p:txBody>
          <a:bodyPr/>
          <a:lstStyle/>
          <a:p>
            <a:r>
              <a:rPr lang="en-US" sz="1600" dirty="0">
                <a:latin typeface="Arial" charset="0"/>
              </a:rPr>
              <a:t>IP Addressing Services</a:t>
            </a:r>
            <a:br>
              <a:rPr lang="en-US" dirty="0">
                <a:latin typeface="Arial" charset="0"/>
              </a:rPr>
            </a:br>
            <a:r>
              <a:rPr lang="en-US" dirty="0">
                <a:latin typeface="Arial" charset="0"/>
              </a:rPr>
              <a:t>Domain Name Service</a:t>
            </a:r>
          </a:p>
        </p:txBody>
      </p:sp>
      <p:sp>
        <p:nvSpPr>
          <p:cNvPr id="4" name="Content Placeholder 3"/>
          <p:cNvSpPr>
            <a:spLocks noGrp="1"/>
          </p:cNvSpPr>
          <p:nvPr>
            <p:ph idx="1"/>
          </p:nvPr>
        </p:nvSpPr>
        <p:spPr>
          <a:xfrm>
            <a:off x="277840" y="855700"/>
            <a:ext cx="3698542" cy="3456241"/>
          </a:xfrm>
        </p:spPr>
        <p:txBody>
          <a:bodyPr/>
          <a:lstStyle/>
          <a:p>
            <a:pPr>
              <a:lnSpc>
                <a:spcPct val="85000"/>
              </a:lnSpc>
              <a:spcBef>
                <a:spcPct val="30000"/>
              </a:spcBef>
              <a:buFont typeface="Arial" panose="020B0604020202020204" pitchFamily="34" charset="0"/>
              <a:buChar char="•"/>
            </a:pPr>
            <a:r>
              <a:rPr lang="en-US" sz="1600" dirty="0"/>
              <a:t>Domain names were created to convert the numeric IP addresses into a simple, recognizable name.</a:t>
            </a:r>
          </a:p>
          <a:p>
            <a:pPr>
              <a:lnSpc>
                <a:spcPct val="85000"/>
              </a:lnSpc>
              <a:spcBef>
                <a:spcPct val="30000"/>
              </a:spcBef>
              <a:buFont typeface="Arial" panose="020B0604020202020204" pitchFamily="34" charset="0"/>
              <a:buChar char="•"/>
            </a:pPr>
            <a:r>
              <a:rPr lang="en-US" sz="1600" dirty="0"/>
              <a:t>Fully-qualified domain names (FQDNs), such as http://www.cisco.com, are much easier for people to remember than 198.133.219.25.</a:t>
            </a:r>
          </a:p>
          <a:p>
            <a:pPr>
              <a:lnSpc>
                <a:spcPct val="85000"/>
              </a:lnSpc>
              <a:spcBef>
                <a:spcPct val="30000"/>
              </a:spcBef>
              <a:buFont typeface="Arial" panose="020B0604020202020204" pitchFamily="34" charset="0"/>
              <a:buChar char="•"/>
            </a:pPr>
            <a:r>
              <a:rPr lang="en-US" sz="1600" dirty="0"/>
              <a:t>The DNS protocol defines an automated service that matches resource names with the required numeric network address. It includes the format for queries, responses, and data.</a:t>
            </a:r>
          </a:p>
        </p:txBody>
      </p:sp>
      <p:pic>
        <p:nvPicPr>
          <p:cNvPr id="5" name="Picture 4">
            <a:extLst>
              <a:ext uri="{FF2B5EF4-FFF2-40B4-BE49-F238E27FC236}">
                <a16:creationId xmlns:a16="http://schemas.microsoft.com/office/drawing/2014/main" id="{AB8D7A97-2DB3-AF48-B8C9-2127DC9CFB0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42455" y="168661"/>
            <a:ext cx="3142713" cy="1476344"/>
          </a:xfrm>
          <a:prstGeom prst="rect">
            <a:avLst/>
          </a:prstGeom>
        </p:spPr>
      </p:pic>
      <p:sp>
        <p:nvSpPr>
          <p:cNvPr id="9" name="Down Arrow 8">
            <a:extLst>
              <a:ext uri="{FF2B5EF4-FFF2-40B4-BE49-F238E27FC236}">
                <a16:creationId xmlns:a16="http://schemas.microsoft.com/office/drawing/2014/main" id="{C006C51B-AE10-F048-9A47-6EA5F94ECD61}"/>
              </a:ext>
            </a:extLst>
          </p:cNvPr>
          <p:cNvSpPr/>
          <p:nvPr/>
        </p:nvSpPr>
        <p:spPr>
          <a:xfrm>
            <a:off x="6279999" y="1645005"/>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BB2DB6A-04F6-5947-BC52-BA8EF0D14A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42455" y="1966884"/>
            <a:ext cx="3142713" cy="920439"/>
          </a:xfrm>
          <a:prstGeom prst="rect">
            <a:avLst/>
          </a:prstGeom>
        </p:spPr>
      </p:pic>
      <p:sp>
        <p:nvSpPr>
          <p:cNvPr id="12" name="Down Arrow 11">
            <a:extLst>
              <a:ext uri="{FF2B5EF4-FFF2-40B4-BE49-F238E27FC236}">
                <a16:creationId xmlns:a16="http://schemas.microsoft.com/office/drawing/2014/main" id="{821FA132-4366-6D41-9DC5-061AF00EA497}"/>
              </a:ext>
            </a:extLst>
          </p:cNvPr>
          <p:cNvSpPr/>
          <p:nvPr/>
        </p:nvSpPr>
        <p:spPr>
          <a:xfrm>
            <a:off x="6279999" y="2817519"/>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ED8F21-EC3C-A849-9DEF-D0AB8C02F38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42455" y="3106467"/>
            <a:ext cx="3156032" cy="1868371"/>
          </a:xfrm>
          <a:prstGeom prst="rect">
            <a:avLst/>
          </a:prstGeom>
        </p:spPr>
      </p:pic>
    </p:spTree>
    <p:custDataLst>
      <p:tags r:id="rId1"/>
    </p:custDataLst>
    <p:extLst>
      <p:ext uri="{BB962C8B-B14F-4D97-AF65-F5344CB8AC3E}">
        <p14:creationId xmlns:p14="http://schemas.microsoft.com/office/powerpoint/2010/main" val="400586329"/>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DNS Message Format</a:t>
            </a:r>
          </a:p>
        </p:txBody>
      </p:sp>
      <p:sp>
        <p:nvSpPr>
          <p:cNvPr id="4" name="Content Placeholder 3"/>
          <p:cNvSpPr>
            <a:spLocks noGrp="1"/>
          </p:cNvSpPr>
          <p:nvPr>
            <p:ph idx="1"/>
          </p:nvPr>
        </p:nvSpPr>
        <p:spPr>
          <a:xfrm>
            <a:off x="145358" y="938988"/>
            <a:ext cx="8444850" cy="3607254"/>
          </a:xfrm>
        </p:spPr>
        <p:txBody>
          <a:bodyPr/>
          <a:lstStyle/>
          <a:p>
            <a:pPr marL="0" indent="0">
              <a:lnSpc>
                <a:spcPct val="85000"/>
              </a:lnSpc>
              <a:spcBef>
                <a:spcPct val="30000"/>
              </a:spcBef>
              <a:buNone/>
            </a:pPr>
            <a:r>
              <a:rPr lang="en-US" dirty="0"/>
              <a:t>The DNS server stores different types of resource records that are used to resolve names. These records contain the name, address, and type of record.</a:t>
            </a:r>
          </a:p>
          <a:p>
            <a:pPr marL="0" indent="0">
              <a:buNone/>
            </a:pPr>
            <a:r>
              <a:rPr lang="en-US" dirty="0"/>
              <a:t>Some of these record types are as follows:</a:t>
            </a:r>
          </a:p>
          <a:p>
            <a:pPr lvl="2">
              <a:buFont typeface="Arial" panose="020B0604020202020204" pitchFamily="34" charset="0"/>
              <a:buChar char="•"/>
            </a:pPr>
            <a:r>
              <a:rPr lang="en-US" b="1" dirty="0"/>
              <a:t>A</a:t>
            </a:r>
            <a:r>
              <a:rPr lang="en-US" dirty="0"/>
              <a:t> - An end device IPv4 address</a:t>
            </a:r>
          </a:p>
          <a:p>
            <a:pPr lvl="2">
              <a:buFont typeface="Arial" panose="020B0604020202020204" pitchFamily="34" charset="0"/>
              <a:buChar char="•"/>
            </a:pPr>
            <a:r>
              <a:rPr lang="en-US" b="1" dirty="0"/>
              <a:t>NS</a:t>
            </a:r>
            <a:r>
              <a:rPr lang="en-US" dirty="0"/>
              <a:t> - An authoritative name server</a:t>
            </a:r>
          </a:p>
          <a:p>
            <a:pPr lvl="2">
              <a:buFont typeface="Arial" panose="020B0604020202020204" pitchFamily="34" charset="0"/>
              <a:buChar char="•"/>
            </a:pPr>
            <a:r>
              <a:rPr lang="en-US" b="1" dirty="0"/>
              <a:t>AAAA</a:t>
            </a:r>
            <a:r>
              <a:rPr lang="en-US" dirty="0"/>
              <a:t> - An end device IPv6 address (pronounced quad-A)</a:t>
            </a:r>
          </a:p>
          <a:p>
            <a:pPr lvl="2">
              <a:buFont typeface="Arial" panose="020B0604020202020204" pitchFamily="34" charset="0"/>
              <a:buChar char="•"/>
            </a:pPr>
            <a:r>
              <a:rPr lang="en-US" b="1" dirty="0"/>
              <a:t>MX</a:t>
            </a:r>
            <a:r>
              <a:rPr lang="en-US" dirty="0"/>
              <a:t> - A mail exchange record</a:t>
            </a:r>
            <a:endParaRPr lang="en-US" b="1" dirty="0"/>
          </a:p>
          <a:p>
            <a:pPr marL="0" indent="0">
              <a:lnSpc>
                <a:spcPct val="85000"/>
              </a:lnSpc>
              <a:spcBef>
                <a:spcPct val="30000"/>
              </a:spcBef>
              <a:buNone/>
            </a:pPr>
            <a:r>
              <a:rPr lang="en-US" dirty="0"/>
              <a:t>When a client makes a query, the server DNS process first looks at its own records to resolve the name. If it is unable to resolve the name by using its stored records, it contacts other servers to resolve the name. </a:t>
            </a:r>
          </a:p>
          <a:p>
            <a:pPr marL="0" indent="0">
              <a:lnSpc>
                <a:spcPct val="85000"/>
              </a:lnSpc>
              <a:spcBef>
                <a:spcPct val="30000"/>
              </a:spcBef>
              <a:buNone/>
            </a:pPr>
            <a:r>
              <a:rPr lang="en-US" dirty="0"/>
              <a:t>After a match is found and returned to the original requesting server, the server temporarily stores the numbered address in the event that the same name is requested again.</a:t>
            </a:r>
          </a:p>
        </p:txBody>
      </p:sp>
    </p:spTree>
    <p:custDataLst>
      <p:tags r:id="rId1"/>
    </p:custDataLst>
    <p:extLst>
      <p:ext uri="{BB962C8B-B14F-4D97-AF65-F5344CB8AC3E}">
        <p14:creationId xmlns:p14="http://schemas.microsoft.com/office/powerpoint/2010/main" val="883960835"/>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DNS Message Format (Cont.)</a:t>
            </a:r>
          </a:p>
        </p:txBody>
      </p:sp>
      <p:sp>
        <p:nvSpPr>
          <p:cNvPr id="4" name="Content Placeholder 3"/>
          <p:cNvSpPr>
            <a:spLocks noGrp="1"/>
          </p:cNvSpPr>
          <p:nvPr>
            <p:ph idx="1"/>
          </p:nvPr>
        </p:nvSpPr>
        <p:spPr>
          <a:xfrm>
            <a:off x="158237" y="924939"/>
            <a:ext cx="8444850" cy="851175"/>
          </a:xfrm>
        </p:spPr>
        <p:txBody>
          <a:bodyPr/>
          <a:lstStyle/>
          <a:p>
            <a:pPr marL="0" indent="0">
              <a:lnSpc>
                <a:spcPct val="85000"/>
              </a:lnSpc>
              <a:spcBef>
                <a:spcPct val="30000"/>
              </a:spcBef>
              <a:buNone/>
            </a:pPr>
            <a:r>
              <a:rPr lang="en-US" dirty="0"/>
              <a:t>DNS uses the same message format between servers, consisting of a question, answer, authority, and additional information for all types of client queries and server responses, error messages, and transfer of resource record information.</a:t>
            </a:r>
          </a:p>
        </p:txBody>
      </p:sp>
      <p:graphicFrame>
        <p:nvGraphicFramePr>
          <p:cNvPr id="2" name="Table 1">
            <a:extLst>
              <a:ext uri="{FF2B5EF4-FFF2-40B4-BE49-F238E27FC236}">
                <a16:creationId xmlns:a16="http://schemas.microsoft.com/office/drawing/2014/main" id="{9C980BE5-FAC9-104D-A85A-B7F1F7B0303E}"/>
              </a:ext>
            </a:extLst>
          </p:cNvPr>
          <p:cNvGraphicFramePr>
            <a:graphicFrameLocks noGrp="1"/>
          </p:cNvGraphicFramePr>
          <p:nvPr/>
        </p:nvGraphicFramePr>
        <p:xfrm>
          <a:off x="1271638" y="1902109"/>
          <a:ext cx="6600724" cy="1854200"/>
        </p:xfrm>
        <a:graphic>
          <a:graphicData uri="http://schemas.openxmlformats.org/drawingml/2006/table">
            <a:tbl>
              <a:tblPr firstRow="1" bandRow="1">
                <a:tableStyleId>{5C22544A-7EE6-4342-B048-85BDC9FD1C3A}</a:tableStyleId>
              </a:tblPr>
              <a:tblGrid>
                <a:gridCol w="2140913">
                  <a:extLst>
                    <a:ext uri="{9D8B030D-6E8A-4147-A177-3AD203B41FA5}">
                      <a16:colId xmlns:a16="http://schemas.microsoft.com/office/drawing/2014/main" val="2315706228"/>
                    </a:ext>
                  </a:extLst>
                </a:gridCol>
                <a:gridCol w="4459811">
                  <a:extLst>
                    <a:ext uri="{9D8B030D-6E8A-4147-A177-3AD203B41FA5}">
                      <a16:colId xmlns:a16="http://schemas.microsoft.com/office/drawing/2014/main" val="542607747"/>
                    </a:ext>
                  </a:extLst>
                </a:gridCol>
              </a:tblGrid>
              <a:tr h="370840">
                <a:tc>
                  <a:txBody>
                    <a:bodyPr/>
                    <a:lstStyle/>
                    <a:p>
                      <a:pPr algn="l" fontAlgn="ctr"/>
                      <a:r>
                        <a:rPr lang="en-US" sz="1200" b="1" dirty="0">
                          <a:effectLst/>
                        </a:rPr>
                        <a:t>DNS message section</a:t>
                      </a:r>
                      <a:endParaRPr lang="en-US" sz="1200" dirty="0">
                        <a:effectLst/>
                      </a:endParaRPr>
                    </a:p>
                  </a:txBody>
                  <a:tcPr marL="47625" marR="47625" marT="47625" marB="47625" anchor="ctr"/>
                </a:tc>
                <a:tc>
                  <a:txBody>
                    <a:bodyPr/>
                    <a:lstStyle/>
                    <a:p>
                      <a:pPr algn="l" fontAlgn="ctr"/>
                      <a:r>
                        <a:rPr lang="en-US" sz="1200" b="1" dirty="0">
                          <a:effectLst/>
                        </a:rPr>
                        <a:t>Description</a:t>
                      </a:r>
                      <a:endParaRPr lang="en-US" sz="1200" dirty="0">
                        <a:effectLst/>
                      </a:endParaRPr>
                    </a:p>
                  </a:txBody>
                  <a:tcPr marL="47625" marR="47625" marT="47625" marB="47625" anchor="ctr"/>
                </a:tc>
                <a:extLst>
                  <a:ext uri="{0D108BD9-81ED-4DB2-BD59-A6C34878D82A}">
                    <a16:rowId xmlns:a16="http://schemas.microsoft.com/office/drawing/2014/main" val="315480480"/>
                  </a:ext>
                </a:extLst>
              </a:tr>
              <a:tr h="370840">
                <a:tc>
                  <a:txBody>
                    <a:bodyPr/>
                    <a:lstStyle/>
                    <a:p>
                      <a:pPr fontAlgn="ctr"/>
                      <a:r>
                        <a:rPr lang="en-US" sz="1200" b="0" dirty="0">
                          <a:effectLst/>
                        </a:rPr>
                        <a:t>Question</a:t>
                      </a:r>
                    </a:p>
                  </a:txBody>
                  <a:tcPr marL="47625" marR="47625" marT="47625" marB="47625" anchor="ctr"/>
                </a:tc>
                <a:tc>
                  <a:txBody>
                    <a:bodyPr/>
                    <a:lstStyle/>
                    <a:p>
                      <a:pPr fontAlgn="ctr"/>
                      <a:r>
                        <a:rPr lang="en-US" sz="1200" b="0" dirty="0">
                          <a:effectLst/>
                        </a:rPr>
                        <a:t>The question for the name server</a:t>
                      </a:r>
                    </a:p>
                  </a:txBody>
                  <a:tcPr marL="47625" marR="47625" marT="47625" marB="47625" anchor="ctr"/>
                </a:tc>
                <a:extLst>
                  <a:ext uri="{0D108BD9-81ED-4DB2-BD59-A6C34878D82A}">
                    <a16:rowId xmlns:a16="http://schemas.microsoft.com/office/drawing/2014/main" val="1252125352"/>
                  </a:ext>
                </a:extLst>
              </a:tr>
              <a:tr h="370840">
                <a:tc>
                  <a:txBody>
                    <a:bodyPr/>
                    <a:lstStyle/>
                    <a:p>
                      <a:pPr fontAlgn="ctr"/>
                      <a:r>
                        <a:rPr lang="en-US" sz="1200" b="0" dirty="0">
                          <a:effectLst/>
                        </a:rPr>
                        <a:t>Answer</a:t>
                      </a:r>
                    </a:p>
                  </a:txBody>
                  <a:tcPr marL="47625" marR="47625" marT="47625" marB="47625" anchor="ctr"/>
                </a:tc>
                <a:tc>
                  <a:txBody>
                    <a:bodyPr/>
                    <a:lstStyle/>
                    <a:p>
                      <a:pPr fontAlgn="ctr"/>
                      <a:r>
                        <a:rPr lang="en-US" sz="1200" b="0" dirty="0">
                          <a:effectLst/>
                        </a:rPr>
                        <a:t>Resource Records answering the question</a:t>
                      </a:r>
                    </a:p>
                  </a:txBody>
                  <a:tcPr marL="47625" marR="47625" marT="47625" marB="47625" anchor="ctr"/>
                </a:tc>
                <a:extLst>
                  <a:ext uri="{0D108BD9-81ED-4DB2-BD59-A6C34878D82A}">
                    <a16:rowId xmlns:a16="http://schemas.microsoft.com/office/drawing/2014/main" val="1891012850"/>
                  </a:ext>
                </a:extLst>
              </a:tr>
              <a:tr h="370840">
                <a:tc>
                  <a:txBody>
                    <a:bodyPr/>
                    <a:lstStyle/>
                    <a:p>
                      <a:pPr fontAlgn="ctr"/>
                      <a:r>
                        <a:rPr lang="en-US" sz="1200" b="0" dirty="0">
                          <a:effectLst/>
                        </a:rPr>
                        <a:t>Authority</a:t>
                      </a:r>
                    </a:p>
                  </a:txBody>
                  <a:tcPr marL="47625" marR="47625" marT="47625" marB="47625" anchor="ctr"/>
                </a:tc>
                <a:tc>
                  <a:txBody>
                    <a:bodyPr/>
                    <a:lstStyle/>
                    <a:p>
                      <a:pPr fontAlgn="ctr"/>
                      <a:r>
                        <a:rPr lang="en-US" sz="1200" b="0" dirty="0">
                          <a:effectLst/>
                        </a:rPr>
                        <a:t>Resource Records pointing toward an authority</a:t>
                      </a:r>
                    </a:p>
                  </a:txBody>
                  <a:tcPr marL="47625" marR="47625" marT="47625" marB="47625" anchor="ctr"/>
                </a:tc>
                <a:extLst>
                  <a:ext uri="{0D108BD9-81ED-4DB2-BD59-A6C34878D82A}">
                    <a16:rowId xmlns:a16="http://schemas.microsoft.com/office/drawing/2014/main" val="2540945836"/>
                  </a:ext>
                </a:extLst>
              </a:tr>
              <a:tr h="370840">
                <a:tc>
                  <a:txBody>
                    <a:bodyPr/>
                    <a:lstStyle/>
                    <a:p>
                      <a:pPr fontAlgn="ctr"/>
                      <a:r>
                        <a:rPr lang="en-US" sz="1200" b="0" dirty="0">
                          <a:effectLst/>
                        </a:rPr>
                        <a:t>Additional</a:t>
                      </a:r>
                    </a:p>
                  </a:txBody>
                  <a:tcPr marL="47625" marR="47625" marT="47625" marB="47625" anchor="ctr"/>
                </a:tc>
                <a:tc>
                  <a:txBody>
                    <a:bodyPr/>
                    <a:lstStyle/>
                    <a:p>
                      <a:pPr fontAlgn="ctr"/>
                      <a:r>
                        <a:rPr lang="en-US" sz="1200" b="0" dirty="0">
                          <a:effectLst/>
                        </a:rPr>
                        <a:t>Resource Records holding additional information</a:t>
                      </a:r>
                    </a:p>
                  </a:txBody>
                  <a:tcPr marL="47625" marR="47625" marT="47625" marB="47625" anchor="ctr"/>
                </a:tc>
                <a:extLst>
                  <a:ext uri="{0D108BD9-81ED-4DB2-BD59-A6C34878D82A}">
                    <a16:rowId xmlns:a16="http://schemas.microsoft.com/office/drawing/2014/main" val="3919801711"/>
                  </a:ext>
                </a:extLst>
              </a:tr>
            </a:tbl>
          </a:graphicData>
        </a:graphic>
      </p:graphicFrame>
    </p:spTree>
    <p:custDataLst>
      <p:tags r:id="rId1"/>
    </p:custDataLst>
    <p:extLst>
      <p:ext uri="{BB962C8B-B14F-4D97-AF65-F5344CB8AC3E}">
        <p14:creationId xmlns:p14="http://schemas.microsoft.com/office/powerpoint/2010/main" val="3346967825"/>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DNS Hierarchy</a:t>
            </a:r>
          </a:p>
        </p:txBody>
      </p:sp>
      <p:sp>
        <p:nvSpPr>
          <p:cNvPr id="4" name="Content Placeholder 3"/>
          <p:cNvSpPr>
            <a:spLocks noGrp="1"/>
          </p:cNvSpPr>
          <p:nvPr>
            <p:ph idx="1"/>
          </p:nvPr>
        </p:nvSpPr>
        <p:spPr>
          <a:xfrm>
            <a:off x="145356" y="938987"/>
            <a:ext cx="4426644" cy="3697407"/>
          </a:xfrm>
        </p:spPr>
        <p:txBody>
          <a:bodyPr/>
          <a:lstStyle/>
          <a:p>
            <a:pPr>
              <a:lnSpc>
                <a:spcPct val="85000"/>
              </a:lnSpc>
              <a:spcBef>
                <a:spcPct val="30000"/>
              </a:spcBef>
              <a:buFont typeface="Arial" panose="020B0604020202020204" pitchFamily="34" charset="0"/>
              <a:buChar char="•"/>
            </a:pPr>
            <a:r>
              <a:rPr lang="en-US" sz="1450" dirty="0"/>
              <a:t>DNS uses a hierarchical system to create a database to provide name resolution.</a:t>
            </a:r>
          </a:p>
          <a:p>
            <a:pPr>
              <a:lnSpc>
                <a:spcPct val="85000"/>
              </a:lnSpc>
              <a:spcBef>
                <a:spcPct val="30000"/>
              </a:spcBef>
              <a:buFont typeface="Arial" panose="020B0604020202020204" pitchFamily="34" charset="0"/>
              <a:buChar char="•"/>
            </a:pPr>
            <a:r>
              <a:rPr lang="en-US" sz="1450" dirty="0"/>
              <a:t>Each DNS server maintains a specific database file and is only responsible for managing name-to-IP mappings for that small portion of the entire DNS structure.</a:t>
            </a:r>
          </a:p>
          <a:p>
            <a:pPr>
              <a:lnSpc>
                <a:spcPct val="85000"/>
              </a:lnSpc>
              <a:spcBef>
                <a:spcPct val="30000"/>
              </a:spcBef>
              <a:buFont typeface="Arial" panose="020B0604020202020204" pitchFamily="34" charset="0"/>
              <a:buChar char="•"/>
            </a:pPr>
            <a:r>
              <a:rPr lang="en-US" sz="1450" dirty="0"/>
              <a:t>When a DNS server receives a request for a name translation that is not within its DNS zone, the DNS server forwards the request to another DNS server within the proper zone for translation.</a:t>
            </a:r>
          </a:p>
          <a:p>
            <a:pPr>
              <a:buFont typeface="Arial" panose="020B0604020202020204" pitchFamily="34" charset="0"/>
              <a:buChar char="•"/>
            </a:pPr>
            <a:r>
              <a:rPr lang="en-US" sz="1450" dirty="0"/>
              <a:t>Examples of top-level domains:</a:t>
            </a:r>
          </a:p>
          <a:p>
            <a:pPr lvl="2"/>
            <a:r>
              <a:rPr lang="en-US" b="1" dirty="0"/>
              <a:t>.com</a:t>
            </a:r>
            <a:r>
              <a:rPr lang="en-US" dirty="0"/>
              <a:t> - a business or industry</a:t>
            </a:r>
          </a:p>
          <a:p>
            <a:pPr lvl="2"/>
            <a:r>
              <a:rPr lang="en-US" b="1" dirty="0"/>
              <a:t>.org</a:t>
            </a:r>
            <a:r>
              <a:rPr lang="en-US" dirty="0"/>
              <a:t> - a non-profit organization</a:t>
            </a:r>
          </a:p>
          <a:p>
            <a:pPr lvl="2"/>
            <a:r>
              <a:rPr lang="en-US" b="1" dirty="0"/>
              <a:t>.au</a:t>
            </a:r>
            <a:r>
              <a:rPr lang="en-US" dirty="0"/>
              <a:t> - Australia</a:t>
            </a:r>
          </a:p>
          <a:p>
            <a:pPr>
              <a:lnSpc>
                <a:spcPct val="85000"/>
              </a:lnSpc>
              <a:spcBef>
                <a:spcPct val="30000"/>
              </a:spcBef>
              <a:buFont typeface="Arial" panose="020B0604020202020204" pitchFamily="34" charset="0"/>
              <a:buChar char="•"/>
            </a:pPr>
            <a:endParaRPr lang="en-US" sz="1300" dirty="0"/>
          </a:p>
        </p:txBody>
      </p:sp>
      <p:pic>
        <p:nvPicPr>
          <p:cNvPr id="6" name="Picture 5">
            <a:extLst>
              <a:ext uri="{FF2B5EF4-FFF2-40B4-BE49-F238E27FC236}">
                <a16:creationId xmlns:a16="http://schemas.microsoft.com/office/drawing/2014/main" id="{CEF54D7E-85AC-F849-98E7-21E1FEC4A5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671911"/>
            <a:ext cx="4146997" cy="3799677"/>
          </a:xfrm>
          <a:prstGeom prst="rect">
            <a:avLst/>
          </a:prstGeom>
        </p:spPr>
      </p:pic>
    </p:spTree>
    <p:custDataLst>
      <p:tags r:id="rId1"/>
    </p:custDataLst>
    <p:extLst>
      <p:ext uri="{BB962C8B-B14F-4D97-AF65-F5344CB8AC3E}">
        <p14:creationId xmlns:p14="http://schemas.microsoft.com/office/powerpoint/2010/main" val="476368755"/>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The nslookup Command</a:t>
            </a:r>
          </a:p>
        </p:txBody>
      </p:sp>
      <p:sp>
        <p:nvSpPr>
          <p:cNvPr id="4" name="Content Placeholder 3"/>
          <p:cNvSpPr>
            <a:spLocks noGrp="1"/>
          </p:cNvSpPr>
          <p:nvPr>
            <p:ph idx="1"/>
          </p:nvPr>
        </p:nvSpPr>
        <p:spPr>
          <a:xfrm>
            <a:off x="145356" y="938987"/>
            <a:ext cx="4426644" cy="3452709"/>
          </a:xfrm>
        </p:spPr>
        <p:txBody>
          <a:bodyPr/>
          <a:lstStyle/>
          <a:p>
            <a:pPr>
              <a:lnSpc>
                <a:spcPct val="85000"/>
              </a:lnSpc>
              <a:spcBef>
                <a:spcPct val="30000"/>
              </a:spcBef>
              <a:buFont typeface="Arial" panose="020B0604020202020204" pitchFamily="34" charset="0"/>
              <a:buChar char="•"/>
            </a:pPr>
            <a:r>
              <a:rPr lang="en-US" dirty="0"/>
              <a:t>Nslookup is a computer operating system utility that allows a user to manually query the DNS servers configured on the device to resolve a given host name. </a:t>
            </a:r>
          </a:p>
          <a:p>
            <a:pPr>
              <a:lnSpc>
                <a:spcPct val="85000"/>
              </a:lnSpc>
              <a:spcBef>
                <a:spcPct val="30000"/>
              </a:spcBef>
              <a:buFont typeface="Arial" panose="020B0604020202020204" pitchFamily="34" charset="0"/>
              <a:buChar char="•"/>
            </a:pPr>
            <a:r>
              <a:rPr lang="en-US" dirty="0"/>
              <a:t>This utility can also be used to troubleshoot name resolution issues and to verify the current status of the name servers.</a:t>
            </a:r>
          </a:p>
          <a:p>
            <a:pPr>
              <a:lnSpc>
                <a:spcPct val="85000"/>
              </a:lnSpc>
              <a:spcBef>
                <a:spcPct val="30000"/>
              </a:spcBef>
              <a:buFont typeface="Arial" panose="020B0604020202020204" pitchFamily="34" charset="0"/>
              <a:buChar char="•"/>
            </a:pPr>
            <a:r>
              <a:rPr lang="en-US" dirty="0"/>
              <a:t>When the </a:t>
            </a:r>
            <a:r>
              <a:rPr lang="en-US" b="1" dirty="0"/>
              <a:t>nslookup</a:t>
            </a:r>
            <a:r>
              <a:rPr lang="en-US" dirty="0"/>
              <a:t> command is issued, the default DNS server configured for your host is displayed.  </a:t>
            </a:r>
          </a:p>
          <a:p>
            <a:pPr>
              <a:lnSpc>
                <a:spcPct val="85000"/>
              </a:lnSpc>
              <a:spcBef>
                <a:spcPct val="30000"/>
              </a:spcBef>
              <a:buFont typeface="Arial" panose="020B0604020202020204" pitchFamily="34" charset="0"/>
              <a:buChar char="•"/>
            </a:pPr>
            <a:r>
              <a:rPr lang="en-US" dirty="0"/>
              <a:t>The name of a host or domain can be entered at the </a:t>
            </a:r>
            <a:r>
              <a:rPr lang="en-US" b="1" dirty="0"/>
              <a:t>nslookup</a:t>
            </a:r>
            <a:r>
              <a:rPr lang="en-US" dirty="0"/>
              <a:t> prompt.</a:t>
            </a:r>
          </a:p>
          <a:p>
            <a:pPr>
              <a:lnSpc>
                <a:spcPct val="85000"/>
              </a:lnSpc>
              <a:spcBef>
                <a:spcPct val="30000"/>
              </a:spcBef>
              <a:buFont typeface="Arial" panose="020B0604020202020204" pitchFamily="34" charset="0"/>
              <a:buChar char="•"/>
            </a:pPr>
            <a:endParaRPr lang="en-US" sz="1300" dirty="0"/>
          </a:p>
        </p:txBody>
      </p:sp>
      <p:pic>
        <p:nvPicPr>
          <p:cNvPr id="2" name="Picture 1">
            <a:extLst>
              <a:ext uri="{FF2B5EF4-FFF2-40B4-BE49-F238E27FC236}">
                <a16:creationId xmlns:a16="http://schemas.microsoft.com/office/drawing/2014/main" id="{5E31C44E-5369-ED4A-8F52-91563D1671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93217" y="1104274"/>
            <a:ext cx="3189489" cy="2793162"/>
          </a:xfrm>
          <a:prstGeom prst="rect">
            <a:avLst/>
          </a:prstGeom>
        </p:spPr>
      </p:pic>
    </p:spTree>
    <p:custDataLst>
      <p:tags r:id="rId1"/>
    </p:custDataLst>
    <p:extLst>
      <p:ext uri="{BB962C8B-B14F-4D97-AF65-F5344CB8AC3E}">
        <p14:creationId xmlns:p14="http://schemas.microsoft.com/office/powerpoint/2010/main" val="1254471266"/>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Dynamic Host Configuration Protocol</a:t>
            </a:r>
          </a:p>
        </p:txBody>
      </p:sp>
      <p:sp>
        <p:nvSpPr>
          <p:cNvPr id="4" name="Content Placeholder 3"/>
          <p:cNvSpPr>
            <a:spLocks noGrp="1"/>
          </p:cNvSpPr>
          <p:nvPr>
            <p:ph idx="1"/>
          </p:nvPr>
        </p:nvSpPr>
        <p:spPr>
          <a:xfrm>
            <a:off x="145357" y="748804"/>
            <a:ext cx="4572000" cy="3645891"/>
          </a:xfrm>
        </p:spPr>
        <p:txBody>
          <a:bodyPr/>
          <a:lstStyle/>
          <a:p>
            <a:pPr>
              <a:lnSpc>
                <a:spcPct val="85000"/>
              </a:lnSpc>
              <a:spcBef>
                <a:spcPct val="30000"/>
              </a:spcBef>
              <a:buFont typeface="Arial" panose="020B0604020202020204" pitchFamily="34" charset="0"/>
              <a:buChar char="•"/>
            </a:pPr>
            <a:r>
              <a:rPr lang="en-US" dirty="0"/>
              <a:t>The Dynamic Host Configuration Protocol (DHCP) for IPv4 service automates the assignment of IPv4 addresses, subnet masks, gateways, and other IPv4 networking parameters. </a:t>
            </a:r>
          </a:p>
          <a:p>
            <a:pPr>
              <a:lnSpc>
                <a:spcPct val="85000"/>
              </a:lnSpc>
              <a:spcBef>
                <a:spcPct val="30000"/>
              </a:spcBef>
              <a:buFont typeface="Arial" panose="020B0604020202020204" pitchFamily="34" charset="0"/>
              <a:buChar char="•"/>
            </a:pPr>
            <a:r>
              <a:rPr lang="en-US" dirty="0"/>
              <a:t>DHCP is considered dynamic addressing compared to static addressing. Static addressing is manually entering IP address information.</a:t>
            </a:r>
          </a:p>
          <a:p>
            <a:pPr>
              <a:lnSpc>
                <a:spcPct val="85000"/>
              </a:lnSpc>
              <a:spcBef>
                <a:spcPct val="30000"/>
              </a:spcBef>
              <a:buFont typeface="Arial" panose="020B0604020202020204" pitchFamily="34" charset="0"/>
              <a:buChar char="•"/>
            </a:pPr>
            <a:r>
              <a:rPr lang="en-US" dirty="0"/>
              <a:t>When a host connects to the network, the DHCP server is contacted, and an address is requested. The DHCP server chooses an address from a configured range of addresses called a pool and assigns (leases) it to the host.</a:t>
            </a:r>
          </a:p>
          <a:p>
            <a:pPr>
              <a:lnSpc>
                <a:spcPct val="85000"/>
              </a:lnSpc>
              <a:spcBef>
                <a:spcPct val="30000"/>
              </a:spcBef>
              <a:buFont typeface="Arial" panose="020B0604020202020204" pitchFamily="34" charset="0"/>
              <a:buChar char="•"/>
            </a:pPr>
            <a:r>
              <a:rPr lang="en-US" dirty="0"/>
              <a:t>Many networks use both DHCP and static addressing. DHCP is used for general purpose hosts, such as end user devices. Static addressing is used for network devices, such as gateway routers, switches, servers, and printers.</a:t>
            </a:r>
            <a:endParaRPr lang="en-US" b="1" dirty="0"/>
          </a:p>
        </p:txBody>
      </p:sp>
      <p:sp>
        <p:nvSpPr>
          <p:cNvPr id="7" name="TextBox 6">
            <a:extLst>
              <a:ext uri="{FF2B5EF4-FFF2-40B4-BE49-F238E27FC236}">
                <a16:creationId xmlns:a16="http://schemas.microsoft.com/office/drawing/2014/main" id="{BA55AA53-2AC1-7C42-B194-CE4263C8137C}"/>
              </a:ext>
            </a:extLst>
          </p:cNvPr>
          <p:cNvSpPr txBox="1"/>
          <p:nvPr/>
        </p:nvSpPr>
        <p:spPr>
          <a:xfrm>
            <a:off x="4717357" y="3835181"/>
            <a:ext cx="4090497" cy="1169551"/>
          </a:xfrm>
          <a:prstGeom prst="rect">
            <a:avLst/>
          </a:prstGeom>
          <a:noFill/>
        </p:spPr>
        <p:txBody>
          <a:bodyPr wrap="square" rtlCol="0">
            <a:spAutoFit/>
          </a:bodyPr>
          <a:lstStyle/>
          <a:p>
            <a:r>
              <a:rPr lang="en-US" sz="1400" b="1" dirty="0"/>
              <a:t>Note: </a:t>
            </a:r>
            <a:r>
              <a:rPr lang="en-US" sz="1400" dirty="0"/>
              <a:t>DHCP for IPv6 (DHCPv6) provides similar services for IPv6 clients. However, DHCPv6 does not provide a default gateway address. This can only be obtained dynamically from the Router Advertisement message of the router.</a:t>
            </a:r>
          </a:p>
        </p:txBody>
      </p:sp>
      <p:pic>
        <p:nvPicPr>
          <p:cNvPr id="5" name="Picture 4">
            <a:extLst>
              <a:ext uri="{FF2B5EF4-FFF2-40B4-BE49-F238E27FC236}">
                <a16:creationId xmlns:a16="http://schemas.microsoft.com/office/drawing/2014/main" id="{5DAF81A6-7CEB-854A-B1C9-F78E1DE581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17357" y="938987"/>
            <a:ext cx="4090497" cy="2644194"/>
          </a:xfrm>
          <a:prstGeom prst="rect">
            <a:avLst/>
          </a:prstGeom>
        </p:spPr>
      </p:pic>
    </p:spTree>
    <p:custDataLst>
      <p:tags r:id="rId1"/>
    </p:custDataLst>
    <p:extLst>
      <p:ext uri="{BB962C8B-B14F-4D97-AF65-F5344CB8AC3E}">
        <p14:creationId xmlns:p14="http://schemas.microsoft.com/office/powerpoint/2010/main" val="1173040920"/>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DHCP Operation</a:t>
            </a:r>
          </a:p>
        </p:txBody>
      </p:sp>
      <p:sp>
        <p:nvSpPr>
          <p:cNvPr id="4" name="Content Placeholder 3"/>
          <p:cNvSpPr>
            <a:spLocks noGrp="1"/>
          </p:cNvSpPr>
          <p:nvPr>
            <p:ph idx="1"/>
          </p:nvPr>
        </p:nvSpPr>
        <p:spPr>
          <a:xfrm>
            <a:off x="145357" y="798945"/>
            <a:ext cx="4375428" cy="3785934"/>
          </a:xfrm>
        </p:spPr>
        <p:txBody>
          <a:bodyPr/>
          <a:lstStyle/>
          <a:p>
            <a:pPr marL="0" indent="0">
              <a:lnSpc>
                <a:spcPct val="85000"/>
              </a:lnSpc>
              <a:spcBef>
                <a:spcPct val="30000"/>
              </a:spcBef>
              <a:buNone/>
            </a:pPr>
            <a:r>
              <a:rPr lang="en-US" dirty="0"/>
              <a:t>The DHCP Process: </a:t>
            </a:r>
          </a:p>
          <a:p>
            <a:pPr lvl="2">
              <a:lnSpc>
                <a:spcPct val="85000"/>
              </a:lnSpc>
              <a:spcBef>
                <a:spcPct val="30000"/>
              </a:spcBef>
              <a:buFont typeface="Arial" panose="020B0604020202020204" pitchFamily="34" charset="0"/>
              <a:buChar char="•"/>
            </a:pPr>
            <a:r>
              <a:rPr lang="en-US" dirty="0"/>
              <a:t>When an IPv4, DHCP-configured device boots up or connects to the network, the client broadcasts a DHCP discover (DHCPDISCOVER) message to identify any available DHCP servers on the network.</a:t>
            </a:r>
          </a:p>
          <a:p>
            <a:pPr lvl="2">
              <a:lnSpc>
                <a:spcPct val="85000"/>
              </a:lnSpc>
              <a:spcBef>
                <a:spcPct val="30000"/>
              </a:spcBef>
              <a:buFont typeface="Arial" panose="020B0604020202020204" pitchFamily="34" charset="0"/>
              <a:buChar char="•"/>
            </a:pPr>
            <a:r>
              <a:rPr lang="en-US" dirty="0"/>
              <a:t>A DHCP server replies with a DHCP offer (DHCPOFFER) message, which offers a lease to the client. (If a client receives more than one offer due to multiple DHCP servers on the network, it must choose one.)</a:t>
            </a:r>
          </a:p>
          <a:p>
            <a:pPr lvl="2">
              <a:lnSpc>
                <a:spcPct val="85000"/>
              </a:lnSpc>
              <a:spcBef>
                <a:spcPct val="30000"/>
              </a:spcBef>
              <a:buFont typeface="Arial" panose="020B0604020202020204" pitchFamily="34" charset="0"/>
              <a:buChar char="•"/>
            </a:pPr>
            <a:r>
              <a:rPr lang="en-US" dirty="0"/>
              <a:t>The client sends a DHCP request (DHCPREQUEST) message that identifies the explicit server and lease offer that the client is accepting. </a:t>
            </a:r>
          </a:p>
          <a:p>
            <a:pPr lvl="2">
              <a:lnSpc>
                <a:spcPct val="85000"/>
              </a:lnSpc>
              <a:spcBef>
                <a:spcPct val="30000"/>
              </a:spcBef>
              <a:buFont typeface="Arial" panose="020B0604020202020204" pitchFamily="34" charset="0"/>
              <a:buChar char="•"/>
            </a:pPr>
            <a:r>
              <a:rPr lang="en-US" dirty="0"/>
              <a:t>The server then returns a DHCP acknowledgment (DHCPACK) message that acknowledges to the client that the lease has been finalized.</a:t>
            </a:r>
          </a:p>
          <a:p>
            <a:pPr lvl="2">
              <a:lnSpc>
                <a:spcPct val="85000"/>
              </a:lnSpc>
              <a:spcBef>
                <a:spcPct val="30000"/>
              </a:spcBef>
              <a:buFont typeface="Arial" panose="020B0604020202020204" pitchFamily="34" charset="0"/>
              <a:buChar char="•"/>
            </a:pPr>
            <a:r>
              <a:rPr lang="en-US" dirty="0"/>
              <a:t> If the offer is no longer valid, then the selected server responds with a DHCP negative acknowledgment (DHCPNAK) message and the process must begin with a new DHCPDISCOVER message. </a:t>
            </a:r>
          </a:p>
          <a:p>
            <a:pPr lvl="2">
              <a:lnSpc>
                <a:spcPct val="85000"/>
              </a:lnSpc>
              <a:spcBef>
                <a:spcPct val="30000"/>
              </a:spcBef>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9AB8ABD6-260A-A34D-87DA-1EAD407A3F00}"/>
              </a:ext>
            </a:extLst>
          </p:cNvPr>
          <p:cNvSpPr txBox="1"/>
          <p:nvPr/>
        </p:nvSpPr>
        <p:spPr>
          <a:xfrm>
            <a:off x="4757738" y="4007798"/>
            <a:ext cx="4282388" cy="577081"/>
          </a:xfrm>
          <a:prstGeom prst="rect">
            <a:avLst/>
          </a:prstGeom>
          <a:noFill/>
        </p:spPr>
        <p:txBody>
          <a:bodyPr wrap="square" rtlCol="0">
            <a:spAutoFit/>
          </a:bodyPr>
          <a:lstStyle/>
          <a:p>
            <a:r>
              <a:rPr lang="en-US" sz="1050" b="1" dirty="0"/>
              <a:t>Note</a:t>
            </a:r>
            <a:r>
              <a:rPr lang="en-US" sz="1050" dirty="0"/>
              <a:t>: DHCPv6 has a set of messages that is similar to those for DHCPv4. The DHCPv6 messages are SOLICIT, ADVERTISE, INFORMATION REQUEST, and REPLY.</a:t>
            </a:r>
          </a:p>
        </p:txBody>
      </p:sp>
      <p:pic>
        <p:nvPicPr>
          <p:cNvPr id="8" name="Picture 7">
            <a:extLst>
              <a:ext uri="{FF2B5EF4-FFF2-40B4-BE49-F238E27FC236}">
                <a16:creationId xmlns:a16="http://schemas.microsoft.com/office/drawing/2014/main" id="{71902DE9-6AA5-5C43-9687-5CB6EC3552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7738" y="1215726"/>
            <a:ext cx="4149309" cy="2712048"/>
          </a:xfrm>
          <a:prstGeom prst="rect">
            <a:avLst/>
          </a:prstGeom>
        </p:spPr>
      </p:pic>
    </p:spTree>
    <p:custDataLst>
      <p:tags r:id="rId1"/>
    </p:custDataLst>
    <p:extLst>
      <p:ext uri="{BB962C8B-B14F-4D97-AF65-F5344CB8AC3E}">
        <p14:creationId xmlns:p14="http://schemas.microsoft.com/office/powerpoint/2010/main" val="3651794685"/>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r>
              <a:rPr lang="en-US" dirty="0">
                <a:solidFill>
                  <a:schemeClr val="accent5">
                    <a:lumMod val="40000"/>
                    <a:lumOff val="60000"/>
                  </a:schemeClr>
                </a:solidFill>
              </a:rPr>
              <a:t>15.5 File Sharing Services</a:t>
            </a:r>
          </a:p>
        </p:txBody>
      </p:sp>
    </p:spTree>
    <p:custDataLst>
      <p:tags r:id="rId1"/>
    </p:custDataLst>
    <p:extLst>
      <p:ext uri="{BB962C8B-B14F-4D97-AF65-F5344CB8AC3E}">
        <p14:creationId xmlns:p14="http://schemas.microsoft.com/office/powerpoint/2010/main" val="145673768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Transportation of Data</a:t>
            </a:r>
            <a:br>
              <a:rPr lang="en-US" sz="1600" dirty="0"/>
            </a:br>
            <a:r>
              <a:rPr lang="en-US" sz="2400" dirty="0"/>
              <a:t>User Datagram Protocol (UDP)</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02662" y="910836"/>
            <a:ext cx="3613555" cy="3624219"/>
          </a:xfrm>
        </p:spPr>
        <p:txBody>
          <a:bodyPr/>
          <a:lstStyle/>
          <a:p>
            <a:pPr marL="0" indent="0" algn="l"/>
            <a:r>
              <a:rPr lang="en-US" sz="1800" dirty="0">
                <a:solidFill>
                  <a:srgbClr val="000000"/>
                </a:solidFill>
              </a:rPr>
              <a:t>UDP provides the basic functions for delivering datagrams between the appropriate applications, with very little overhead and data checking.</a:t>
            </a:r>
          </a:p>
          <a:p>
            <a:pPr marL="342900" indent="-342900" algn="l">
              <a:buFont typeface="Arial" panose="020B0604020202020204" pitchFamily="34" charset="0"/>
              <a:buChar char="•"/>
            </a:pPr>
            <a:r>
              <a:rPr lang="en-US" sz="1800" dirty="0">
                <a:solidFill>
                  <a:srgbClr val="000000"/>
                </a:solidFill>
              </a:rPr>
              <a:t>UDP is a connectionless protocol. </a:t>
            </a:r>
          </a:p>
          <a:p>
            <a:pPr marL="342900" indent="-342900" algn="l">
              <a:buFont typeface="Arial" panose="020B0604020202020204" pitchFamily="34" charset="0"/>
              <a:buChar char="•"/>
            </a:pPr>
            <a:r>
              <a:rPr lang="en-US" sz="1800" dirty="0">
                <a:solidFill>
                  <a:srgbClr val="000000"/>
                </a:solidFill>
              </a:rPr>
              <a:t>UDP is known as a best-effort delivery protocol because there is no acknowledgment that the data is received at the destination.</a:t>
            </a:r>
          </a:p>
          <a:p>
            <a:pPr marL="342900" indent="-342900" algn="l">
              <a:buFont typeface="Arial" panose="020B0604020202020204" pitchFamily="34" charset="0"/>
              <a:buChar char="•"/>
            </a:pPr>
            <a:endParaRPr lang="en-US" sz="1600" dirty="0">
              <a:solidFill>
                <a:srgbClr val="000000"/>
              </a:solidFill>
            </a:endParaRPr>
          </a:p>
        </p:txBody>
      </p:sp>
      <p:pic>
        <p:nvPicPr>
          <p:cNvPr id="7" name="Picture 6">
            <a:extLst>
              <a:ext uri="{FF2B5EF4-FFF2-40B4-BE49-F238E27FC236}">
                <a16:creationId xmlns:a16="http://schemas.microsoft.com/office/drawing/2014/main" id="{E6B47C15-00CA-4C66-871E-E0FBCA84BEA5}"/>
              </a:ext>
            </a:extLst>
          </p:cNvPr>
          <p:cNvPicPr>
            <a:picLocks noChangeAspect="1"/>
          </p:cNvPicPr>
          <p:nvPr/>
        </p:nvPicPr>
        <p:blipFill>
          <a:blip r:embed="rId3"/>
          <a:stretch>
            <a:fillRect/>
          </a:stretch>
        </p:blipFill>
        <p:spPr>
          <a:xfrm>
            <a:off x="4211867" y="910836"/>
            <a:ext cx="4738773" cy="2940728"/>
          </a:xfrm>
          <a:prstGeom prst="rect">
            <a:avLst/>
          </a:prstGeom>
        </p:spPr>
      </p:pic>
    </p:spTree>
    <p:extLst>
      <p:ext uri="{BB962C8B-B14F-4D97-AF65-F5344CB8AC3E}">
        <p14:creationId xmlns:p14="http://schemas.microsoft.com/office/powerpoint/2010/main" val="221757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File Sharing Services</a:t>
            </a:r>
            <a:br>
              <a:rPr lang="en-US" dirty="0">
                <a:latin typeface="Arial" charset="0"/>
              </a:rPr>
            </a:br>
            <a:r>
              <a:rPr lang="en-US" dirty="0">
                <a:latin typeface="Arial" charset="0"/>
              </a:rPr>
              <a:t>File Transfer Protocol</a:t>
            </a:r>
          </a:p>
        </p:txBody>
      </p:sp>
      <p:sp>
        <p:nvSpPr>
          <p:cNvPr id="4" name="Content Placeholder 3"/>
          <p:cNvSpPr>
            <a:spLocks noGrp="1"/>
          </p:cNvSpPr>
          <p:nvPr>
            <p:ph idx="1"/>
          </p:nvPr>
        </p:nvSpPr>
        <p:spPr>
          <a:xfrm>
            <a:off x="145357" y="845389"/>
            <a:ext cx="8853286" cy="757551"/>
          </a:xfrm>
        </p:spPr>
        <p:txBody>
          <a:bodyPr/>
          <a:lstStyle/>
          <a:p>
            <a:pPr marL="0" indent="0">
              <a:buNone/>
            </a:pPr>
            <a:r>
              <a:rPr lang="en-US" sz="1600" dirty="0"/>
              <a:t>FTP was developed to allow for data transfers between a client and a server. An FTP client is an application which runs on a computer that is being used to push and pull data from an FTP server.</a:t>
            </a:r>
          </a:p>
        </p:txBody>
      </p:sp>
      <p:sp>
        <p:nvSpPr>
          <p:cNvPr id="3" name="TextBox 2">
            <a:extLst>
              <a:ext uri="{FF2B5EF4-FFF2-40B4-BE49-F238E27FC236}">
                <a16:creationId xmlns:a16="http://schemas.microsoft.com/office/drawing/2014/main" id="{29E91E5B-4914-9147-A6A1-717B5A557658}"/>
              </a:ext>
            </a:extLst>
          </p:cNvPr>
          <p:cNvSpPr txBox="1"/>
          <p:nvPr/>
        </p:nvSpPr>
        <p:spPr>
          <a:xfrm>
            <a:off x="4395616" y="1666806"/>
            <a:ext cx="4494726" cy="3308598"/>
          </a:xfrm>
          <a:prstGeom prst="rect">
            <a:avLst/>
          </a:prstGeom>
          <a:noFill/>
        </p:spPr>
        <p:txBody>
          <a:bodyPr wrap="square" rtlCol="0">
            <a:spAutoFit/>
          </a:bodyPr>
          <a:lstStyle/>
          <a:p>
            <a:pPr>
              <a:spcAft>
                <a:spcPts val="600"/>
              </a:spcAft>
            </a:pPr>
            <a:r>
              <a:rPr lang="en-US" sz="1500" b="1" dirty="0"/>
              <a:t>Step 1 - </a:t>
            </a:r>
            <a:r>
              <a:rPr lang="en-US" sz="1500" dirty="0"/>
              <a:t>The client establishes the first connection to the server for control traffic using TCP port 21. The traffic consists of client commands and server replies.</a:t>
            </a:r>
          </a:p>
          <a:p>
            <a:pPr>
              <a:spcAft>
                <a:spcPts val="600"/>
              </a:spcAft>
            </a:pPr>
            <a:r>
              <a:rPr lang="en-US" sz="1500" b="1" dirty="0"/>
              <a:t>Step 2 - </a:t>
            </a:r>
            <a:r>
              <a:rPr lang="en-US" sz="1500" dirty="0"/>
              <a:t>The client establishes the second connection to the server for the actual data transfer using TCP port 20. This connection is created every time there is data to be transferred.</a:t>
            </a:r>
          </a:p>
          <a:p>
            <a:pPr>
              <a:spcAft>
                <a:spcPts val="600"/>
              </a:spcAft>
            </a:pPr>
            <a:r>
              <a:rPr lang="en-US" sz="1500" b="1" dirty="0"/>
              <a:t>Step 3 - </a:t>
            </a:r>
            <a:r>
              <a:rPr lang="en-US" sz="1500" dirty="0"/>
              <a:t>The data transfer can happen in either direction. The client can download (pull) data from the server, or the client can upload (push) data to the server.</a:t>
            </a:r>
          </a:p>
          <a:p>
            <a:endParaRPr lang="en-US" sz="1400" dirty="0"/>
          </a:p>
        </p:txBody>
      </p:sp>
      <p:pic>
        <p:nvPicPr>
          <p:cNvPr id="2" name="Picture 1">
            <a:extLst>
              <a:ext uri="{FF2B5EF4-FFF2-40B4-BE49-F238E27FC236}">
                <a16:creationId xmlns:a16="http://schemas.microsoft.com/office/drawing/2014/main" id="{6C01A4A1-4776-9843-BC09-6E05F45C8A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3658" y="1968844"/>
            <a:ext cx="3935896" cy="2571750"/>
          </a:xfrm>
          <a:prstGeom prst="rect">
            <a:avLst/>
          </a:prstGeom>
        </p:spPr>
      </p:pic>
    </p:spTree>
    <p:custDataLst>
      <p:tags r:id="rId1"/>
    </p:custDataLst>
    <p:extLst>
      <p:ext uri="{BB962C8B-B14F-4D97-AF65-F5344CB8AC3E}">
        <p14:creationId xmlns:p14="http://schemas.microsoft.com/office/powerpoint/2010/main" val="892725429"/>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File Sharing Services</a:t>
            </a:r>
            <a:br>
              <a:rPr lang="en-US" dirty="0">
                <a:latin typeface="Arial" charset="0"/>
              </a:rPr>
            </a:br>
            <a:r>
              <a:rPr lang="en-US" dirty="0">
                <a:latin typeface="Arial" charset="0"/>
              </a:rPr>
              <a:t>Server Message Block</a:t>
            </a:r>
          </a:p>
        </p:txBody>
      </p:sp>
      <p:sp>
        <p:nvSpPr>
          <p:cNvPr id="4" name="Content Placeholder 3"/>
          <p:cNvSpPr>
            <a:spLocks noGrp="1"/>
          </p:cNvSpPr>
          <p:nvPr>
            <p:ph idx="1"/>
          </p:nvPr>
        </p:nvSpPr>
        <p:spPr>
          <a:xfrm>
            <a:off x="155517" y="798944"/>
            <a:ext cx="4411993" cy="3693972"/>
          </a:xfrm>
        </p:spPr>
        <p:txBody>
          <a:bodyPr/>
          <a:lstStyle/>
          <a:p>
            <a:pPr marL="0" indent="0">
              <a:lnSpc>
                <a:spcPct val="85000"/>
              </a:lnSpc>
              <a:spcBef>
                <a:spcPct val="30000"/>
              </a:spcBef>
              <a:buNone/>
            </a:pPr>
            <a:r>
              <a:rPr lang="en-US" dirty="0"/>
              <a:t>The Server Message Block (SMB) is a client/server, request-response file sharing protocol. Servers can make their own resources available to clients on the network.</a:t>
            </a:r>
          </a:p>
          <a:p>
            <a:pPr marL="0" indent="0">
              <a:buNone/>
            </a:pPr>
            <a:r>
              <a:rPr lang="en-US" dirty="0"/>
              <a:t>Three functions of SMB messages:</a:t>
            </a:r>
          </a:p>
          <a:p>
            <a:pPr lvl="2">
              <a:buFont typeface="Arial" panose="020B0604020202020204" pitchFamily="34" charset="0"/>
              <a:buChar char="•"/>
            </a:pPr>
            <a:r>
              <a:rPr lang="en-US" sz="1500" dirty="0"/>
              <a:t>Start, authenticate, and terminate sessions</a:t>
            </a:r>
          </a:p>
          <a:p>
            <a:pPr lvl="2">
              <a:buFont typeface="Arial" panose="020B0604020202020204" pitchFamily="34" charset="0"/>
              <a:buChar char="•"/>
            </a:pPr>
            <a:r>
              <a:rPr lang="en-US" sz="1500" dirty="0"/>
              <a:t>Control file and printer access</a:t>
            </a:r>
          </a:p>
          <a:p>
            <a:pPr lvl="2">
              <a:buFont typeface="Arial" panose="020B0604020202020204" pitchFamily="34" charset="0"/>
              <a:buChar char="•"/>
            </a:pPr>
            <a:r>
              <a:rPr lang="en-US" sz="1500" dirty="0"/>
              <a:t>Allow an application to send or receive messages to or from another device</a:t>
            </a:r>
          </a:p>
          <a:p>
            <a:pPr marL="0" indent="0">
              <a:buNone/>
            </a:pPr>
            <a:r>
              <a:rPr lang="en-US" dirty="0"/>
              <a:t>Unlike the file sharing supported by FTP, clients establish a long-term connection to servers. After the connection is established, the user of the client can access the resources on the server as though the resource is local to the client host.</a:t>
            </a:r>
          </a:p>
          <a:p>
            <a:pPr>
              <a:lnSpc>
                <a:spcPct val="85000"/>
              </a:lnSpc>
              <a:spcBef>
                <a:spcPct val="30000"/>
              </a:spcBef>
              <a:buFont typeface="Arial" panose="020B0604020202020204" pitchFamily="34" charset="0"/>
              <a:buChar char="•"/>
            </a:pPr>
            <a:endParaRPr lang="en-US" dirty="0"/>
          </a:p>
          <a:p>
            <a:pPr>
              <a:lnSpc>
                <a:spcPct val="85000"/>
              </a:lnSpc>
              <a:spcBef>
                <a:spcPct val="30000"/>
              </a:spcBef>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9E51335B-21F7-D54D-9B20-7FC8D74A01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4910" y="1316218"/>
            <a:ext cx="3689008" cy="2511064"/>
          </a:xfrm>
          <a:prstGeom prst="rect">
            <a:avLst/>
          </a:prstGeom>
        </p:spPr>
      </p:pic>
    </p:spTree>
    <p:custDataLst>
      <p:tags r:id="rId1"/>
    </p:custDataLst>
    <p:extLst>
      <p:ext uri="{BB962C8B-B14F-4D97-AF65-F5344CB8AC3E}">
        <p14:creationId xmlns:p14="http://schemas.microsoft.com/office/powerpoint/2010/main" val="2177242098"/>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93709594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Transportation of Data</a:t>
            </a:r>
            <a:br>
              <a:rPr lang="en-US" sz="1600" dirty="0"/>
            </a:br>
            <a:r>
              <a:rPr lang="en-US" sz="2400" dirty="0"/>
              <a:t>The Right Transport Layer Protocol for the Right Application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02662" y="910836"/>
            <a:ext cx="3613555" cy="3624219"/>
          </a:xfrm>
        </p:spPr>
        <p:txBody>
          <a:bodyPr/>
          <a:lstStyle/>
          <a:p>
            <a:pPr marL="0" indent="0" algn="l"/>
            <a:r>
              <a:rPr lang="en-US" sz="1600" dirty="0">
                <a:solidFill>
                  <a:srgbClr val="000000"/>
                </a:solidFill>
              </a:rPr>
              <a:t>UDP is also used by request-and-reply applications where the data is minimal, and retransmission can be done quickly.</a:t>
            </a:r>
          </a:p>
          <a:p>
            <a:pPr marL="0" indent="0" algn="l"/>
            <a:endParaRPr lang="en-US" sz="1600" dirty="0">
              <a:solidFill>
                <a:srgbClr val="000000"/>
              </a:solidFill>
            </a:endParaRPr>
          </a:p>
          <a:p>
            <a:pPr marL="0" indent="0" algn="l"/>
            <a:r>
              <a:rPr lang="en-US" sz="1600" dirty="0">
                <a:solidFill>
                  <a:srgbClr val="000000"/>
                </a:solidFill>
              </a:rPr>
              <a:t>If it is important that all the data arrives and that it can be processed in its proper sequence, TCP is used as the transport protocol.</a:t>
            </a:r>
          </a:p>
        </p:txBody>
      </p:sp>
      <p:pic>
        <p:nvPicPr>
          <p:cNvPr id="2" name="Picture 1">
            <a:extLst>
              <a:ext uri="{FF2B5EF4-FFF2-40B4-BE49-F238E27FC236}">
                <a16:creationId xmlns:a16="http://schemas.microsoft.com/office/drawing/2014/main" id="{C48877C7-3178-43FC-AA38-A2383A42DEA3}"/>
              </a:ext>
            </a:extLst>
          </p:cNvPr>
          <p:cNvPicPr>
            <a:picLocks noChangeAspect="1"/>
          </p:cNvPicPr>
          <p:nvPr/>
        </p:nvPicPr>
        <p:blipFill>
          <a:blip r:embed="rId3"/>
          <a:stretch>
            <a:fillRect/>
          </a:stretch>
        </p:blipFill>
        <p:spPr>
          <a:xfrm>
            <a:off x="4193309" y="910836"/>
            <a:ext cx="4442691" cy="3457964"/>
          </a:xfrm>
          <a:prstGeom prst="rect">
            <a:avLst/>
          </a:prstGeom>
        </p:spPr>
      </p:pic>
    </p:spTree>
    <p:extLst>
      <p:ext uri="{BB962C8B-B14F-4D97-AF65-F5344CB8AC3E}">
        <p14:creationId xmlns:p14="http://schemas.microsoft.com/office/powerpoint/2010/main" val="88147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14.2 TCP Overview</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6588</TotalTime>
  <Words>6340</Words>
  <Application>Microsoft Macintosh PowerPoint</Application>
  <PresentationFormat>Prezentácia na obrazovke (16:9)</PresentationFormat>
  <Paragraphs>691</Paragraphs>
  <Slides>72</Slides>
  <Notes>72</Notes>
  <HiddenSlides>0</HiddenSlides>
  <MMClips>0</MMClips>
  <ScaleCrop>false</ScaleCrop>
  <HeadingPairs>
    <vt:vector size="6" baseType="variant">
      <vt:variant>
        <vt:lpstr>Použité písma</vt:lpstr>
      </vt:variant>
      <vt:variant>
        <vt:i4>5</vt:i4>
      </vt:variant>
      <vt:variant>
        <vt:lpstr>Motív</vt:lpstr>
      </vt:variant>
      <vt:variant>
        <vt:i4>1</vt:i4>
      </vt:variant>
      <vt:variant>
        <vt:lpstr>Nadpisy snímok</vt:lpstr>
      </vt:variant>
      <vt:variant>
        <vt:i4>72</vt:i4>
      </vt:variant>
    </vt:vector>
  </HeadingPairs>
  <TitlesOfParts>
    <vt:vector size="78" baseType="lpstr">
      <vt:lpstr>Arial</vt:lpstr>
      <vt:lpstr>Calibri</vt:lpstr>
      <vt:lpstr>CiscoSans ExtraLight</vt:lpstr>
      <vt:lpstr>Courier New</vt:lpstr>
      <vt:lpstr>Wingdings</vt:lpstr>
      <vt:lpstr>Default Theme</vt:lpstr>
      <vt:lpstr>Module 14: Transport Layer</vt:lpstr>
      <vt:lpstr>14.1 Transportation of Data</vt:lpstr>
      <vt:lpstr>Transportation of Data Role of the Transport Layer</vt:lpstr>
      <vt:lpstr>Transportation of Data Transport Layer Responsibilities</vt:lpstr>
      <vt:lpstr>Transportation of Data Transport Layer Protocols</vt:lpstr>
      <vt:lpstr>Transportation of Data Transmission Control Protocol</vt:lpstr>
      <vt:lpstr>Transportation of Data User Datagram Protocol (UDP)</vt:lpstr>
      <vt:lpstr>Transportation of Data The Right Transport Layer Protocol for the Right Application</vt:lpstr>
      <vt:lpstr>14.2 TCP Overview</vt:lpstr>
      <vt:lpstr>TCP Overview TCP Features</vt:lpstr>
      <vt:lpstr>TCP Overview TCP  Header</vt:lpstr>
      <vt:lpstr>TCP Overview TCP Header Fields</vt:lpstr>
      <vt:lpstr>TCP Overview Applications that use TCP</vt:lpstr>
      <vt:lpstr>14.3 UDP Overview</vt:lpstr>
      <vt:lpstr>UDP Overview UDP Features</vt:lpstr>
      <vt:lpstr>UDP Overview UDP Header</vt:lpstr>
      <vt:lpstr>UDP Overview Applications that use UDP</vt:lpstr>
      <vt:lpstr>14.4 Port Numbers</vt:lpstr>
      <vt:lpstr>Port Numbers Multiple Separate Communications</vt:lpstr>
      <vt:lpstr>Port numbers Socket Pairs</vt:lpstr>
      <vt:lpstr>Port Numbers Port Number Groups</vt:lpstr>
      <vt:lpstr>Port Numbers Port Number Groups (Cont.)</vt:lpstr>
      <vt:lpstr>Port Numbers The netstat Command</vt:lpstr>
      <vt:lpstr>14.5 TCP Communication Process</vt:lpstr>
      <vt:lpstr>TCP Communication Process TCP Server Processes</vt:lpstr>
      <vt:lpstr>TCP Communication Process TCP Connection Establishment</vt:lpstr>
      <vt:lpstr>TCP Communication Process Session Termination</vt:lpstr>
      <vt:lpstr>TCP Communication Process TCP Three-Way Handshake Analysis</vt:lpstr>
      <vt:lpstr>TCP Communication Process TCP Three-Way Handshake Analysis (Cont.)</vt:lpstr>
      <vt:lpstr>14.6 Reliability and Flow Control</vt:lpstr>
      <vt:lpstr>Reliability and Flow Control TCP Reliability- Guaranteed and Ordered Delivery</vt:lpstr>
      <vt:lpstr>Reliability and Flow Control TCP Reliability – Data Loss and Retransmission</vt:lpstr>
      <vt:lpstr>Reliability and Flow Control TCP Reliability – Data Loss and Retransmission (Cont.)</vt:lpstr>
      <vt:lpstr>Reliability and Flow Control TCP Flow Control – Window Size and Acknowledgments</vt:lpstr>
      <vt:lpstr>Reliability and Flow Control TCP Flow Control – Maximum Segment Size</vt:lpstr>
      <vt:lpstr>Reliability and Flow Control TCP Flow Control – Congestion Avoidance</vt:lpstr>
      <vt:lpstr>14.7 UDP Communication</vt:lpstr>
      <vt:lpstr>UDP Communication UDP Low Overhead versus Reliability</vt:lpstr>
      <vt:lpstr>UDP Communication UDP Datagram Reassembly</vt:lpstr>
      <vt:lpstr>UDP Communication UDP Server Processes and Requests</vt:lpstr>
      <vt:lpstr>UDP Communication UDP Client Processes</vt:lpstr>
      <vt:lpstr>Module 15: Application Layer </vt:lpstr>
      <vt:lpstr>15.1 Application, Presentation, and Session</vt:lpstr>
      <vt:lpstr>Application, Presentation, and Session Application Layer</vt:lpstr>
      <vt:lpstr>Application, Presentation, and Session Presentation and Session Layer</vt:lpstr>
      <vt:lpstr>Application, Presentation, and Session TCP/IP Application Layer Protocols</vt:lpstr>
      <vt:lpstr>15.2 Peer-to-Peer</vt:lpstr>
      <vt:lpstr>Peer-to-Peer Client-Server Model</vt:lpstr>
      <vt:lpstr>Peer-to-Peer Peer-to-Peer Networks</vt:lpstr>
      <vt:lpstr>Peer-to-Peer Peer-to-Peer Applications</vt:lpstr>
      <vt:lpstr>Peer-to-Peer Common P2P Applications</vt:lpstr>
      <vt:lpstr>15.3 Web and Email Protocols</vt:lpstr>
      <vt:lpstr>Web and Email Protocols Hypertext Transfer Protocol and Hypertext Markup Language</vt:lpstr>
      <vt:lpstr>Web and Email Protocols Hypertext Transfer Protocol and Hypertext Markup Language (Cont.) </vt:lpstr>
      <vt:lpstr>Web and Email Protocols Hypertext Transfer Protocol and Hypertext Markup Language (Cont.) </vt:lpstr>
      <vt:lpstr>Web and Email Protocols HTTP and HTTPS</vt:lpstr>
      <vt:lpstr>Web and Email Protocols Email Protocols</vt:lpstr>
      <vt:lpstr>Web and Email Protocols SMTP, POP and IMAP</vt:lpstr>
      <vt:lpstr>Web and Email Protocols SMTP, POP and IMAP (Cont.)</vt:lpstr>
      <vt:lpstr>Web and Email Protocols SMTP, POP and IMAP (Cont.)</vt:lpstr>
      <vt:lpstr>15.4 IP Addressing Services</vt:lpstr>
      <vt:lpstr>IP Addressing Services Domain Name Service</vt:lpstr>
      <vt:lpstr>IP Addressing Services DNS Message Format</vt:lpstr>
      <vt:lpstr>IP Addressing Services DNS Message Format (Cont.)</vt:lpstr>
      <vt:lpstr>IP Addressing Services DNS Hierarchy</vt:lpstr>
      <vt:lpstr>IP Addressing Services The nslookup Command</vt:lpstr>
      <vt:lpstr>IP Addressing Services Dynamic Host Configuration Protocol</vt:lpstr>
      <vt:lpstr>IP Addressing Services DHCP Operation</vt:lpstr>
      <vt:lpstr>15.5 File Sharing Services</vt:lpstr>
      <vt:lpstr>File Sharing Services File Transfer Protocol</vt:lpstr>
      <vt:lpstr>File Sharing Services Server Message Block</vt:lpstr>
      <vt:lpstr>Prezentácia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Baráth, Július</cp:lastModifiedBy>
  <cp:revision>270</cp:revision>
  <dcterms:created xsi:type="dcterms:W3CDTF">2019-10-18T06:21:22Z</dcterms:created>
  <dcterms:modified xsi:type="dcterms:W3CDTF">2023-04-26T05:13:55Z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